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82" r:id="rId2"/>
    <p:sldId id="513" r:id="rId3"/>
    <p:sldId id="514" r:id="rId4"/>
    <p:sldId id="511" r:id="rId5"/>
    <p:sldId id="512" r:id="rId6"/>
    <p:sldId id="515" r:id="rId7"/>
    <p:sldId id="532" r:id="rId8"/>
    <p:sldId id="533" r:id="rId9"/>
    <p:sldId id="548" r:id="rId10"/>
    <p:sldId id="534" r:id="rId11"/>
    <p:sldId id="535" r:id="rId12"/>
    <p:sldId id="536" r:id="rId13"/>
    <p:sldId id="529" r:id="rId14"/>
    <p:sldId id="537" r:id="rId15"/>
    <p:sldId id="538" r:id="rId16"/>
    <p:sldId id="539" r:id="rId17"/>
    <p:sldId id="543" r:id="rId18"/>
    <p:sldId id="540" r:id="rId19"/>
    <p:sldId id="541" r:id="rId20"/>
    <p:sldId id="546" r:id="rId21"/>
    <p:sldId id="547" r:id="rId22"/>
    <p:sldId id="542" r:id="rId23"/>
    <p:sldId id="545" r:id="rId24"/>
    <p:sldId id="544" r:id="rId25"/>
    <p:sldId id="516" r:id="rId26"/>
    <p:sldId id="519" r:id="rId27"/>
    <p:sldId id="518" r:id="rId28"/>
    <p:sldId id="527" r:id="rId29"/>
    <p:sldId id="528" r:id="rId30"/>
    <p:sldId id="517" r:id="rId31"/>
    <p:sldId id="526" r:id="rId32"/>
    <p:sldId id="522" r:id="rId33"/>
    <p:sldId id="521" r:id="rId34"/>
    <p:sldId id="523" r:id="rId35"/>
    <p:sldId id="524" r:id="rId36"/>
    <p:sldId id="525" r:id="rId37"/>
    <p:sldId id="520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4B7D76D-4829-486C-A3D6-A6CE48D049E9}">
          <p14:sldIdLst>
            <p14:sldId id="382"/>
          </p14:sldIdLst>
        </p14:section>
        <p14:section name="参考基因(组)集" id="{934089BA-7BE2-4435-AC94-9F98B64F619C}">
          <p14:sldIdLst>
            <p14:sldId id="513"/>
            <p14:sldId id="514"/>
            <p14:sldId id="511"/>
            <p14:sldId id="512"/>
            <p14:sldId id="515"/>
            <p14:sldId id="532"/>
          </p14:sldIdLst>
        </p14:section>
        <p14:section name="实验设计和方法" id="{27AEC77F-1365-4F88-B05C-9862BD71345C}">
          <p14:sldIdLst>
            <p14:sldId id="533"/>
            <p14:sldId id="548"/>
            <p14:sldId id="534"/>
            <p14:sldId id="535"/>
            <p14:sldId id="536"/>
            <p14:sldId id="529"/>
            <p14:sldId id="537"/>
            <p14:sldId id="538"/>
            <p14:sldId id="539"/>
            <p14:sldId id="543"/>
            <p14:sldId id="540"/>
            <p14:sldId id="541"/>
            <p14:sldId id="546"/>
            <p14:sldId id="547"/>
            <p14:sldId id="542"/>
            <p14:sldId id="545"/>
            <p14:sldId id="544"/>
            <p14:sldId id="516"/>
            <p14:sldId id="519"/>
            <p14:sldId id="518"/>
            <p14:sldId id="527"/>
            <p14:sldId id="528"/>
          </p14:sldIdLst>
        </p14:section>
        <p14:section name="参考基因(组)集结果" id="{0CA1C712-103B-4AAF-9BD0-D58680A5441E}">
          <p14:sldIdLst>
            <p14:sldId id="517"/>
            <p14:sldId id="526"/>
            <p14:sldId id="522"/>
            <p14:sldId id="521"/>
            <p14:sldId id="523"/>
            <p14:sldId id="524"/>
            <p14:sldId id="525"/>
          </p14:sldIdLst>
        </p14:section>
        <p14:section name="总结" id="{19EFDF97-F01C-4BDB-BD01-3D2C9848988A}">
          <p14:sldIdLst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-Xin Liu" initials="YL" lastIdx="2" clrIdx="0">
    <p:extLst>
      <p:ext uri="{19B8F6BF-5375-455C-9EA6-DF929625EA0E}">
        <p15:presenceInfo xmlns:p15="http://schemas.microsoft.com/office/powerpoint/2012/main" userId="144b19216badb84a" providerId="Windows Live"/>
      </p:ext>
    </p:extLst>
  </p:cmAuthor>
  <p:cmAuthor id="2" name="ct586" initials="c" lastIdx="8" clrIdx="1">
    <p:extLst>
      <p:ext uri="{19B8F6BF-5375-455C-9EA6-DF929625EA0E}">
        <p15:presenceInfo xmlns:p15="http://schemas.microsoft.com/office/powerpoint/2012/main" userId="ct58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169A"/>
    <a:srgbClr val="BA9BD1"/>
    <a:srgbClr val="B2B2B2"/>
    <a:srgbClr val="FF0101"/>
    <a:srgbClr val="906F4B"/>
    <a:srgbClr val="AE9477"/>
    <a:srgbClr val="7BD1A6"/>
    <a:srgbClr val="99CCFF"/>
    <a:srgbClr val="E8E8E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 autoAdjust="0"/>
    <p:restoredTop sz="92478" autoAdjust="0"/>
  </p:normalViewPr>
  <p:slideViewPr>
    <p:cSldViewPr>
      <p:cViewPr varScale="1">
        <p:scale>
          <a:sx n="81" d="100"/>
          <a:sy n="81" d="100"/>
        </p:scale>
        <p:origin x="85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zh-CN" altLang="en-US"/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zh-CN"/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CN"/>
          </a:p>
        </p:txBody>
      </p:sp>
      <p:sp>
        <p:nvSpPr>
          <p:cNvPr id="210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924592F-1F39-4A6B-A11A-E3265568CB4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16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AF8EC-B6A7-468B-93F9-2465D7D8C27F}" type="datetimeFigureOut">
              <a:rPr lang="zh-CN" altLang="en-US" smtClean="0"/>
              <a:pPr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D2A59-9472-4D46-AD27-752495B82E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4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g.cas.cn/gkjj/lsy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icrobiota.cn/#aboutu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megene.com/" TargetMode="External"/><Relationship Id="rId7" Type="http://schemas.openxmlformats.org/officeDocument/2006/relationships/hyperlink" Target="https://www.icarbonx.com/about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newseed.pedaily.cn/vc/39227" TargetMode="External"/><Relationship Id="rId5" Type="http://schemas.openxmlformats.org/officeDocument/2006/relationships/hyperlink" Target="http://www.novogene.com/" TargetMode="External"/><Relationship Id="rId4" Type="http://schemas.openxmlformats.org/officeDocument/2006/relationships/hyperlink" Target="http://microbiota.cn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812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全球范围，不限于肠道。纯公共数据挖掘。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2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上周刚发表的</a:t>
            </a:r>
            <a:r>
              <a:rPr lang="en-US" altLang="zh-CN" dirty="0"/>
              <a:t>4.0</a:t>
            </a:r>
            <a:r>
              <a:rPr lang="zh-CN" altLang="en-US" dirty="0"/>
              <a:t>版本，基于参考基因集分类，找规律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60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人与人最大的差异，其实是微生物的基因。估计存在的微生物的基因总量，一直没有定论，预测在</a:t>
            </a:r>
            <a:r>
              <a:rPr lang="en-US" altLang="zh-CN" dirty="0"/>
              <a:t>AA</a:t>
            </a:r>
            <a:r>
              <a:rPr lang="zh-CN" altLang="en-US" dirty="0"/>
              <a:t>层面是</a:t>
            </a:r>
            <a:r>
              <a:rPr lang="en-US" altLang="zh-CN" dirty="0"/>
              <a:t> 50%</a:t>
            </a:r>
            <a:r>
              <a:rPr lang="zh-CN" altLang="en-US" dirty="0"/>
              <a:t>相似度为近千万。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7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实验设计的基本思路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0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Hess, M.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Metagenomic Discovery of Biomass-Degrading Genes and Genomes from Cow Rumen.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331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463-467, doi:10.1126/science.1200387 (2011).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78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Xu, J.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structure and function of the global citrus rhizosphere microbiome.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Communications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4894, doi:10.1038/s41467-018-07343-2 (2018).</a:t>
            </a:r>
          </a:p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展示样本来源，帮助读者理解实验设计，同时体现研究的大尺寸。本文来自金桃负责的柑橘根系宏基因组项目，样本来自</a:t>
            </a:r>
            <a:r>
              <a:rPr lang="en-US" altLang="zh-CN" dirty="0"/>
              <a:t>23</a:t>
            </a:r>
            <a:r>
              <a:rPr lang="zh-CN" altLang="en-US" dirty="0"/>
              <a:t>个地点，</a:t>
            </a:r>
            <a:r>
              <a:rPr lang="en-US" altLang="zh-CN" dirty="0"/>
              <a:t>6</a:t>
            </a:r>
            <a:r>
              <a:rPr lang="zh-CN" altLang="en-US" dirty="0"/>
              <a:t>大洲的</a:t>
            </a:r>
            <a:r>
              <a:rPr lang="en-US" altLang="zh-CN" dirty="0"/>
              <a:t>8</a:t>
            </a:r>
            <a:r>
              <a:rPr lang="zh-CN" altLang="en-US" dirty="0"/>
              <a:t>个主产国。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47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刍动物为全世界数十亿人提供必需的肉、奶等重要营养。瘤胃是一种特殊的胃，适应植物来源的复合多糖的分解。瘤胃微生物组的基因组编码数千种适于消化植物物质的酶，它们主导反刍动物饮食结构。本文对近三百个牛胃样本进行宏基因组二、三代混合测序，获得了近五千个宏基因组组装的基因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多万个碳水化合物代谢相关基因，为深入研究牛瘤胃微生物组提供了参考基因组，可进一步挖掘功能基因和筛选高转化效率菌种提供基础。同时也是近期第三篇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Nanopare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技术参与发表在自然生物技术杂志在宏基因组领域的文章，可见新技术在宏基因组中应用带来的巨大优势。另两篇详见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https://www.mr-gut.cn/papers/read/1088940721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https://www.mr-gut.cn/papers/read/1074446025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更重要的是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本文提供了宏基因组分箱、下游分析的全套流程和方法标准，值得参考，详见方法和代码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。此外，一个重要的研究趋势是参考基因集已经有点过时了，要发表就得要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参考基因组集，即知道功能，更要清楚功能的来源菌种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40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本树采用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PhyloPhlAn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基于同源蛋白序列连接后构建，并使用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GraPhlAn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可视化。标签展示只选择不重叠有信息的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基因组名称（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个培养的瘤胃细菌和古菌）。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0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人类基因组测序，花费了</a:t>
            </a:r>
            <a:r>
              <a:rPr lang="en-US" altLang="zh-CN" dirty="0"/>
              <a:t>30</a:t>
            </a:r>
            <a:r>
              <a:rPr lang="zh-CN" altLang="en-US" dirty="0"/>
              <a:t>亿美元，</a:t>
            </a:r>
            <a:r>
              <a:rPr lang="en-US" altLang="zh-CN" dirty="0"/>
              <a:t>6</a:t>
            </a:r>
            <a:r>
              <a:rPr lang="zh-CN" altLang="en-US" dirty="0"/>
              <a:t>个国家合作。我们</a:t>
            </a:r>
            <a:r>
              <a:rPr lang="en-US" altLang="zh-CN" dirty="0"/>
              <a:t>1999</a:t>
            </a:r>
            <a:r>
              <a:rPr lang="zh-CN" altLang="en-US" dirty="0"/>
              <a:t>年加入承担</a:t>
            </a:r>
            <a:r>
              <a:rPr lang="en-US" altLang="zh-CN" dirty="0"/>
              <a:t>1%</a:t>
            </a:r>
            <a:r>
              <a:rPr lang="zh-CN" altLang="en-US" dirty="0"/>
              <a:t>，就是我们遗传发育所，人类基因组研究中心加入，同年成立华大基因中心企业，</a:t>
            </a:r>
            <a:r>
              <a:rPr lang="en-US" altLang="zh-CN" dirty="0"/>
              <a:t>2002</a:t>
            </a:r>
            <a:r>
              <a:rPr lang="zh-CN" altLang="en-US" dirty="0"/>
              <a:t>我所和华大出资成立国家生物信息工程中心，</a:t>
            </a:r>
            <a:r>
              <a:rPr lang="en-US" altLang="zh-CN" dirty="0"/>
              <a:t>2003</a:t>
            </a:r>
            <a:r>
              <a:rPr lang="zh-CN" altLang="en-US" dirty="0"/>
              <a:t>年成立基因组所。后来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陈受宜所长的支持上，独立为北京基因组所。带了个嫁妆，发育学报，即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GPB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，。所长也是我们所研究员。</a:t>
            </a:r>
          </a:p>
          <a:p>
            <a:r>
              <a:rPr lang="en-US" altLang="zh-CN" dirty="0">
                <a:hlinkClick r:id="rId3"/>
              </a:rPr>
              <a:t>http://www.big.cas.cn/gkjj/lsyg/</a:t>
            </a:r>
            <a:r>
              <a:rPr lang="en-US" altLang="zh-CN" dirty="0"/>
              <a:t> </a:t>
            </a:r>
            <a:r>
              <a:rPr lang="zh-CN" altLang="en-US" dirty="0"/>
              <a:t>基因组所的历史，详见基因组所官网。</a:t>
            </a:r>
            <a:r>
              <a:rPr lang="en-US" altLang="zh-CN" dirty="0"/>
              <a:t>1999</a:t>
            </a:r>
            <a:r>
              <a:rPr lang="zh-CN" altLang="en-US" dirty="0"/>
              <a:t>年成立华大</a:t>
            </a:r>
            <a:endParaRPr lang="en-US" altLang="zh-CN" dirty="0"/>
          </a:p>
          <a:p>
            <a:r>
              <a:rPr lang="zh-CN" altLang="en-US" dirty="0"/>
              <a:t>基因集，基因组集有什么区别和联系。受测序条件和分析水平的限制，只能获得片段，并注释编码基因；近年来测序通量提高，建库、测序读长升级，以及配套软件和算法的改进，使大规模获得参考基因组成为可能。 人类第一个参考基因集 ，</a:t>
            </a:r>
            <a:r>
              <a:rPr lang="en-US" altLang="zh-CN" dirty="0">
                <a:hlinkClick r:id="rId4"/>
              </a:rPr>
              <a:t>http://www.microbiota.cn/#aboutus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53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Qin, J.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human gut microbial gene catalogue established by metagenomic sequencing.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464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59-65, doi:10.1038/nature08821 (2010).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Li, J.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integrated catalog of reference genes in the human gut microbiome.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Biotechnology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834-841, doi:10.1038/nbt.2942 (2014).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7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Pasolli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Extensive Unexplored Human Microbiome Diversity Revealed by Over 150,000 Genomes from Metagenomes Spanning Age, Geography, and Lifestyle.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176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649-662.e620, 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doi:https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://doi.org/10.1016/j.cell.2019.01.001 (2019).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Stewart, R. D.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Compendium of 4,941 rumen metagenome-assembled genomes for rumen microbiome biology and enzyme discovery. </a:t>
            </a:r>
            <a:r>
              <a:rPr lang="en-US" altLang="zh-CN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Biotechnology</a:t>
            </a:r>
            <a:r>
              <a:rPr lang="en-US" altLang="zh-CN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37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953-961, doi:10.1038/s41587-019-0202-3 (2019).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07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列举了泛读过的</a:t>
            </a:r>
            <a:r>
              <a:rPr lang="en-US" altLang="zh-CN" dirty="0"/>
              <a:t>12</a:t>
            </a:r>
            <a:r>
              <a:rPr lang="zh-CN" altLang="en-US" dirty="0"/>
              <a:t>篇参考基因组集、参考基因集文章。总结一下本领域的发展趋势。加粗为华大基因参与。红色为我本次重点讲的内容。分为</a:t>
            </a:r>
            <a:r>
              <a:rPr lang="en-US" altLang="zh-CN" dirty="0"/>
              <a:t>4</a:t>
            </a:r>
            <a:r>
              <a:rPr lang="zh-CN" altLang="en-US" dirty="0"/>
              <a:t>个版本，即发展的</a:t>
            </a:r>
            <a:r>
              <a:rPr lang="en-US" altLang="zh-CN" dirty="0"/>
              <a:t>4</a:t>
            </a:r>
            <a:r>
              <a:rPr lang="zh-CN" altLang="en-US" dirty="0"/>
              <a:t>个时代。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5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0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覃俊杰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，中科院北京基因组研究所博士毕业，华大基因研究院微生物方向第一负责人、从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年开始，从事基于二代测序技术的微生物基因组、宏基因组研究和技术转化。完成的重要项目有：欧洲人肠道菌群宏基因组图谱的构建、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年德国致病大肠杆菌的快速基因组解析、中国人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糖尿病与肠道菌群的宏基因组关联分析、欧洲人肥胖与肠道菌群的关联分析、临床特定疾病的菌群组成与功能研究等。在宏基因组学领域开发了许多重要的技术工具与方法。其中，肠道菌群宏基因图谱构建的文章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《Nature》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杂志封面，迄今为止已经得到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多次引用，是文章发表当年（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年）全球引用率最高的生物学论文。</a:t>
            </a:r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http://www.promegene.com/</a:t>
            </a:r>
            <a:r>
              <a:rPr lang="en-US" altLang="zh-CN" dirty="0"/>
              <a:t>  </a:t>
            </a:r>
            <a:r>
              <a:rPr lang="en-US" altLang="zh-CN" dirty="0">
                <a:hlinkClick r:id="rId4"/>
              </a:rPr>
              <a:t>http://microbiota.cn/</a:t>
            </a:r>
            <a:r>
              <a:rPr lang="en-US" altLang="zh-CN" dirty="0"/>
              <a:t> </a:t>
            </a:r>
            <a:r>
              <a:rPr lang="zh-CN" altLang="en-US" dirty="0"/>
              <a:t>谱元科技，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月成立，微生物检测，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月估值</a:t>
            </a:r>
            <a:r>
              <a:rPr lang="en-US" altLang="zh-CN" dirty="0"/>
              <a:t>2</a:t>
            </a:r>
            <a:r>
              <a:rPr lang="zh-CN" altLang="en-US" dirty="0"/>
              <a:t>亿完成首轮融资。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李瑞强，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亿元的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轮融资，估值有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亿以上；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年出生于中国江苏。本科就读于东南大学应用物理学专业，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年本科毕业即加入了华大基因，从事基因组与生物信息学研究。期间于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年在英国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基因组中心访问学习，于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年获得丹麦哥本哈根大学生物学博士学位。任北京大学研究员。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hlinkClick r:id="rId5"/>
              </a:rPr>
              <a:t>http://www.novogene.com</a:t>
            </a:r>
            <a:r>
              <a:rPr lang="en-US" altLang="zh-CN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年成立，诺禾致源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年科技服务的国内市场收入达到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亿，超越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华大基因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，成为业内最大的科研服务提供商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hlinkClick r:id="rId7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王俊，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年北大本科，北大博士。国家杰出青年基金获得者，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首席科学家；曾任华大基因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，华大基因研究院院长；丹麦哥本哈根大学、香港大学客座教授。发表三百余篇论文，第一作者篇或通讯作者百余篇。其中在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系列杂志、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NEJM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上发表百余篇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篇为封面文章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dirty="0">
                <a:hlinkClick r:id="rId7"/>
              </a:rPr>
              <a:t>https://www.icarbonx.com/about.html</a:t>
            </a:r>
            <a:r>
              <a:rPr lang="en-US" altLang="zh-CN" dirty="0"/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王俊，碳云智能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个腾讯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亿，估值超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亿美元，智能穿戴设备，营养、运动、护肤，免疫组学检测。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0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45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自己构建所用数据。二要使用非本研究的数据进行评估，来体现你的普适性，是否通用。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D2A59-9472-4D46-AD27-752495B82EF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9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" y="6194425"/>
            <a:ext cx="4761809" cy="66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0" name="Oval 38"/>
          <p:cNvSpPr>
            <a:spLocks noChangeArrowheads="1"/>
          </p:cNvSpPr>
          <p:nvPr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3"/>
            <a:ext cx="9144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12" name="Oval 40"/>
          <p:cNvSpPr>
            <a:spLocks noChangeArrowheads="1"/>
          </p:cNvSpPr>
          <p:nvPr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14" name="Oval 42"/>
          <p:cNvSpPr>
            <a:spLocks noChangeArrowheads="1"/>
          </p:cNvSpPr>
          <p:nvPr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1219200"/>
            <a:ext cx="44958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5486400"/>
            <a:ext cx="76200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+mj-lt"/>
                <a:cs typeface="Times New Roman" pitchFamily="18" charset="0"/>
              </a:defRPr>
            </a:lvl1pPr>
          </a:lstStyle>
          <a:p>
            <a:pPr lvl="0"/>
            <a:fld id="{6AB1423D-9B28-4DAB-AEA2-1C4ECF8F37D2}" type="datetime2">
              <a:rPr lang="en-US" altLang="zh-CN" noProof="0" smtClean="0"/>
              <a:pPr lvl="0"/>
              <a:t>Friday, August 29, 2014</a:t>
            </a:fld>
            <a:endParaRPr lang="zh-CN" altLang="en-US" noProof="0" dirty="0"/>
          </a:p>
        </p:txBody>
      </p:sp>
      <p:sp>
        <p:nvSpPr>
          <p:cNvPr id="3121" name="Oval 49"/>
          <p:cNvSpPr>
            <a:spLocks noChangeArrowheads="1"/>
          </p:cNvSpPr>
          <p:nvPr userDrawn="1"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122" name="Oval 50"/>
          <p:cNvSpPr>
            <a:spLocks noChangeArrowheads="1"/>
          </p:cNvSpPr>
          <p:nvPr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116" name="Oval 44"/>
          <p:cNvSpPr>
            <a:spLocks noChangeArrowheads="1"/>
          </p:cNvSpPr>
          <p:nvPr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3123" name="Oval 51"/>
          <p:cNvSpPr>
            <a:spLocks noChangeArrowheads="1"/>
          </p:cNvSpPr>
          <p:nvPr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13" name="Oval 41"/>
          <p:cNvSpPr>
            <a:spLocks noChangeArrowheads="1"/>
          </p:cNvSpPr>
          <p:nvPr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3124" name="Oval 52"/>
          <p:cNvSpPr>
            <a:spLocks noChangeArrowheads="1"/>
          </p:cNvSpPr>
          <p:nvPr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pPr algn="ctr"/>
            <a:endParaRPr lang="zh-CN" altLang="en-US">
              <a:latin typeface="+mj-lt"/>
              <a:ea typeface="宋体" charset="-122"/>
            </a:endParaRPr>
          </a:p>
        </p:txBody>
      </p:sp>
      <p:sp>
        <p:nvSpPr>
          <p:cNvPr id="19" name="页脚占位符 3"/>
          <p:cNvSpPr txBox="1">
            <a:spLocks/>
          </p:cNvSpPr>
          <p:nvPr userDrawn="1"/>
        </p:nvSpPr>
        <p:spPr>
          <a:xfrm>
            <a:off x="7530650" y="6176168"/>
            <a:ext cx="1628775" cy="6937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1200" dirty="0">
                <a:solidFill>
                  <a:srgbClr val="906F4B"/>
                </a:solidFill>
                <a:latin typeface="Arial" charset="0"/>
                <a:ea typeface="+mn-ea"/>
                <a:cs typeface="+mn-cs"/>
              </a:rPr>
              <a:t>Microbiome</a:t>
            </a:r>
          </a:p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1200" dirty="0">
                <a:solidFill>
                  <a:srgbClr val="906F4B"/>
                </a:solidFill>
                <a:latin typeface="Arial" charset="0"/>
                <a:ea typeface="+mn-ea"/>
                <a:cs typeface="+mn-cs"/>
              </a:rPr>
              <a:t>Bai Lab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F70674-A5EC-4817-8463-892978FCFB6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矩形 3"/>
          <p:cNvSpPr/>
          <p:nvPr userDrawn="1"/>
        </p:nvSpPr>
        <p:spPr bwMode="gray">
          <a:xfrm>
            <a:off x="1007604" y="2996952"/>
            <a:ext cx="2088232" cy="151216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331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7975" y="609600"/>
            <a:ext cx="2066925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4837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585C12-B96B-417E-AC76-0C108E65724A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41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fld id="{7F4BC812-5E7F-4360-BAB5-E6FCA953FC64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144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655A53-4209-49ED-90F3-C42F5D5D8FC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61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0AC740-97B8-4B6B-AA6B-299CE0CF2F9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33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D15AB5-F487-433B-B070-E0A198F1595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8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6E11B9-D7C1-4F06-AF05-1840EA54D6C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72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6BE663-870A-4990-B2D1-B8883CC374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46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2C9D76-911B-4195-B1F8-D0BCAB57F3D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991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D913FA-120A-4BCE-BBCA-4B505BC3D724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30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549275"/>
            <a:ext cx="9144000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131" name="Oval 107"/>
          <p:cNvSpPr>
            <a:spLocks noChangeArrowheads="1"/>
          </p:cNvSpPr>
          <p:nvPr/>
        </p:nvSpPr>
        <p:spPr bwMode="gray">
          <a:xfrm>
            <a:off x="1116013" y="58738"/>
            <a:ext cx="865187" cy="89217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132" name="Oval 108"/>
          <p:cNvSpPr>
            <a:spLocks noChangeArrowheads="1"/>
          </p:cNvSpPr>
          <p:nvPr/>
        </p:nvSpPr>
        <p:spPr bwMode="gray">
          <a:xfrm>
            <a:off x="8101013" y="106363"/>
            <a:ext cx="790575" cy="830262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3"/>
            <a:r>
              <a:rPr lang="zh-CN" altLang="en-US" dirty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34150"/>
            <a:ext cx="8382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latin typeface="+mj-lt"/>
                <a:ea typeface="宋体" charset="-122"/>
              </a:defRPr>
            </a:lvl1pPr>
          </a:lstStyle>
          <a:p>
            <a:fld id="{862F7B54-C014-4AE0-8F8E-3E08455CB779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609600"/>
            <a:ext cx="60198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3415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+mj-lt"/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135" name="Oval 111"/>
          <p:cNvSpPr>
            <a:spLocks noChangeArrowheads="1"/>
          </p:cNvSpPr>
          <p:nvPr/>
        </p:nvSpPr>
        <p:spPr bwMode="gray">
          <a:xfrm>
            <a:off x="1133475" y="76200"/>
            <a:ext cx="828675" cy="857250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133" name="Oval 109"/>
          <p:cNvSpPr>
            <a:spLocks noChangeArrowheads="1"/>
          </p:cNvSpPr>
          <p:nvPr/>
        </p:nvSpPr>
        <p:spPr bwMode="gray">
          <a:xfrm>
            <a:off x="179388" y="333375"/>
            <a:ext cx="1152525" cy="1223963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sp>
        <p:nvSpPr>
          <p:cNvPr id="1136" name="Oval 112"/>
          <p:cNvSpPr>
            <a:spLocks noChangeArrowheads="1"/>
          </p:cNvSpPr>
          <p:nvPr/>
        </p:nvSpPr>
        <p:spPr bwMode="gray">
          <a:xfrm>
            <a:off x="8120063" y="123825"/>
            <a:ext cx="757237" cy="795338"/>
          </a:xfrm>
          <a:prstGeom prst="ellipse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+mj-lt"/>
            </a:endParaRPr>
          </a:p>
        </p:txBody>
      </p:sp>
      <p:pic>
        <p:nvPicPr>
          <p:cNvPr id="1138" name="Picture 114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353545"/>
            <a:ext cx="3617912" cy="50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26" y="6246938"/>
            <a:ext cx="607381" cy="663484"/>
          </a:xfrm>
          <a:prstGeom prst="rect">
            <a:avLst/>
          </a:prstGeom>
        </p:spPr>
      </p:pic>
      <p:sp>
        <p:nvSpPr>
          <p:cNvPr id="19" name="页脚占位符 3"/>
          <p:cNvSpPr txBox="1">
            <a:spLocks/>
          </p:cNvSpPr>
          <p:nvPr userDrawn="1"/>
        </p:nvSpPr>
        <p:spPr>
          <a:xfrm>
            <a:off x="7333606" y="6324600"/>
            <a:ext cx="1810394" cy="593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>
                <a:solidFill>
                  <a:srgbClr val="906F4B"/>
                </a:solidFill>
              </a:rPr>
              <a:t>Microbiome</a:t>
            </a:r>
          </a:p>
          <a:p>
            <a:pPr algn="r"/>
            <a:r>
              <a:rPr lang="en-US" altLang="zh-CN" sz="1400" dirty="0">
                <a:solidFill>
                  <a:srgbClr val="906F4B"/>
                </a:solidFill>
              </a:rPr>
              <a:t>Bai</a:t>
            </a:r>
            <a:r>
              <a:rPr lang="en-US" altLang="zh-CN" sz="1400" baseline="0" dirty="0">
                <a:solidFill>
                  <a:srgbClr val="906F4B"/>
                </a:solidFill>
              </a:rPr>
              <a:t> Lab</a:t>
            </a:r>
            <a:endParaRPr lang="en-US" altLang="zh-CN" sz="1400" dirty="0">
              <a:solidFill>
                <a:srgbClr val="906F4B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j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.jp/scholar?cites=16931738237988744050&amp;as_sdt=2005&amp;sciodt=0,5&amp;hl=en" TargetMode="External"/><Relationship Id="rId5" Type="http://schemas.openxmlformats.org/officeDocument/2006/relationships/hyperlink" Target="https://scholar.google.co.jp/scholar?cites=12203350167830440327&amp;as_sdt=2005&amp;sciodt=0,5&amp;hl=en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QOEYnMUXq9T7VZUPB-gra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arbonx.com/" TargetMode="External"/><Relationship Id="rId3" Type="http://schemas.openxmlformats.org/officeDocument/2006/relationships/hyperlink" Target="http://microbiota.cn/" TargetMode="External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ovogene.com/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4283968" y="908720"/>
            <a:ext cx="4495800" cy="3024336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宏基因组参考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集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5220072" y="4725144"/>
            <a:ext cx="3888432" cy="1368152"/>
          </a:xfrm>
        </p:spPr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刘永鑫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中科院遗传发育所白洋组</a:t>
            </a:r>
            <a:endParaRPr lang="en-US" altLang="zh-CN" dirty="0">
              <a:latin typeface="+mn-lt"/>
              <a:cs typeface="+mn-ea"/>
              <a:sym typeface="+mn-lt"/>
            </a:endParaRPr>
          </a:p>
          <a:p>
            <a:pPr lvl="0"/>
            <a:r>
              <a:rPr lang="en-US" altLang="zh-CN" dirty="0">
                <a:latin typeface="+mn-lt"/>
                <a:cs typeface="+mn-ea"/>
                <a:sym typeface="+mn-lt"/>
              </a:rPr>
              <a:t>2019</a:t>
            </a:r>
            <a:r>
              <a:rPr lang="zh-CN" altLang="en-US" dirty="0">
                <a:latin typeface="+mn-lt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cs typeface="+mn-ea"/>
                <a:sym typeface="+mn-lt"/>
              </a:rPr>
              <a:t>8</a:t>
            </a:r>
            <a:r>
              <a:rPr lang="zh-CN" altLang="en-US" dirty="0">
                <a:latin typeface="+mn-lt"/>
                <a:cs typeface="+mn-ea"/>
                <a:sym typeface="+mn-lt"/>
              </a:rPr>
              <a:t>月</a:t>
            </a:r>
            <a:r>
              <a:rPr lang="en-US" altLang="zh-CN" dirty="0">
                <a:latin typeface="+mn-lt"/>
                <a:cs typeface="+mn-ea"/>
                <a:sym typeface="+mn-lt"/>
              </a:rPr>
              <a:t>24</a:t>
            </a:r>
            <a:r>
              <a:rPr lang="zh-CN" altLang="en-US" dirty="0">
                <a:latin typeface="+mn-lt"/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1261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EFBAB-8B4D-4FD4-B75B-E1697A99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人类微生物组</a:t>
            </a:r>
            <a:r>
              <a:rPr lang="en-US" altLang="zh-CN" dirty="0"/>
              <a:t>3.3M</a:t>
            </a:r>
            <a:r>
              <a:rPr lang="zh-CN" altLang="en-US" dirty="0"/>
              <a:t>参考基因组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D45D2E-3999-4E5A-A319-C09C5B975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340768"/>
            <a:ext cx="6611596" cy="440394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64FAD3-AC91-40B8-9B34-33AC76648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10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BE33D0-001E-441F-B667-E5EDEE04E226}"/>
              </a:ext>
            </a:extLst>
          </p:cNvPr>
          <p:cNvSpPr txBox="1"/>
          <p:nvPr/>
        </p:nvSpPr>
        <p:spPr>
          <a:xfrm>
            <a:off x="2057400" y="5724107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提高宏基因组的序列可比对率</a:t>
            </a:r>
            <a:endParaRPr lang="en-US" altLang="zh-CN" sz="2400" dirty="0"/>
          </a:p>
          <a:p>
            <a:pPr algn="ctr"/>
            <a:r>
              <a:rPr lang="zh-CN" altLang="en-US" b="0" dirty="0"/>
              <a:t>三种颜色代表</a:t>
            </a:r>
            <a:r>
              <a:rPr lang="en-US" altLang="zh-CN" b="0" dirty="0"/>
              <a:t>Illumina, 454</a:t>
            </a:r>
            <a:r>
              <a:rPr lang="zh-CN" altLang="en-US" b="0" dirty="0"/>
              <a:t>和</a:t>
            </a:r>
            <a:r>
              <a:rPr lang="en-US" altLang="zh-CN" b="0" dirty="0"/>
              <a:t>Sanger</a:t>
            </a:r>
            <a:r>
              <a:rPr lang="zh-CN" altLang="en-US" b="0" dirty="0"/>
              <a:t>测序样品</a:t>
            </a:r>
          </a:p>
        </p:txBody>
      </p:sp>
    </p:spTree>
    <p:extLst>
      <p:ext uri="{BB962C8B-B14F-4D97-AF65-F5344CB8AC3E}">
        <p14:creationId xmlns:p14="http://schemas.microsoft.com/office/powerpoint/2010/main" val="103345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7C989-5060-4C7B-89D2-9052B0F4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物种和功能组成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F17E1B-34A3-497C-8482-6A808A919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96752"/>
            <a:ext cx="3349139" cy="4648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1D5B0-726B-4D13-AF69-A7F2BAE216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11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B45733-6463-4F84-95A9-35BB152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20728"/>
            <a:ext cx="4104456" cy="45903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1072F2-53F3-4585-B8AC-118BFD79EE8E}"/>
              </a:ext>
            </a:extLst>
          </p:cNvPr>
          <p:cNvSpPr txBox="1"/>
          <p:nvPr/>
        </p:nvSpPr>
        <p:spPr>
          <a:xfrm>
            <a:off x="1150448" y="5858841"/>
            <a:ext cx="280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物种相对丰度</a:t>
            </a:r>
            <a:endParaRPr lang="zh-CN" altLang="en-US" b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7148E1-B0F7-4AD5-9F66-F00ACB83F96D}"/>
              </a:ext>
            </a:extLst>
          </p:cNvPr>
          <p:cNvSpPr txBox="1"/>
          <p:nvPr/>
        </p:nvSpPr>
        <p:spPr>
          <a:xfrm>
            <a:off x="5436096" y="5786735"/>
            <a:ext cx="280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基因功能分类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90735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851FD-1AAB-48E5-9DC5-340F7EB9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BE1C5-FE20-444E-8139-5B0158EAA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611DC-D479-437C-AB1D-783C80A50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B131F-6D74-4355-8997-C3F26879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89641"/>
            <a:ext cx="9545451" cy="70372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DBD0AD-2D2D-46E4-879E-EC79CDB9371E}"/>
              </a:ext>
            </a:extLst>
          </p:cNvPr>
          <p:cNvSpPr/>
          <p:nvPr/>
        </p:nvSpPr>
        <p:spPr>
          <a:xfrm>
            <a:off x="467544" y="1294015"/>
            <a:ext cx="5793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2014</a:t>
            </a:r>
            <a:r>
              <a:rPr lang="zh-CN" altLang="en-US" sz="2400" dirty="0">
                <a:solidFill>
                  <a:srgbClr val="C00000"/>
                </a:solidFill>
              </a:rPr>
              <a:t>年</a:t>
            </a:r>
            <a:r>
              <a:rPr lang="en-US" altLang="zh-CN" sz="2400" dirty="0">
                <a:solidFill>
                  <a:srgbClr val="C00000"/>
                </a:solidFill>
              </a:rPr>
              <a:t>NBT</a:t>
            </a:r>
            <a:r>
              <a:rPr lang="zh-CN" altLang="en-US" sz="2400" dirty="0">
                <a:solidFill>
                  <a:srgbClr val="C00000"/>
                </a:solidFill>
              </a:rPr>
              <a:t>人类肠道整合参考基因集</a:t>
            </a:r>
            <a:r>
              <a:rPr lang="en-US" altLang="zh-CN" sz="2400" dirty="0">
                <a:solidFill>
                  <a:srgbClr val="C00000"/>
                </a:solidFill>
              </a:rPr>
              <a:t>(2.0)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2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61BCE-8990-42D4-98E2-9422A364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基因集构建方法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283B79-E60A-4D98-8882-9B2F4E503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1196753"/>
            <a:ext cx="6351809" cy="569296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B0C022-A9E9-48E8-BC78-AF9C2ABBE243}"/>
              </a:ext>
            </a:extLst>
          </p:cNvPr>
          <p:cNvSpPr txBox="1"/>
          <p:nvPr/>
        </p:nvSpPr>
        <p:spPr>
          <a:xfrm>
            <a:off x="35496" y="2924944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</a:t>
            </a:r>
            <a:r>
              <a:rPr lang="zh-CN" altLang="en-US" dirty="0"/>
              <a:t>多样本</a:t>
            </a:r>
            <a:endParaRPr lang="en-US" altLang="zh-CN" dirty="0"/>
          </a:p>
          <a:p>
            <a:r>
              <a:rPr lang="zh-CN" altLang="en-US" dirty="0"/>
              <a:t>三大人群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整合肠道</a:t>
            </a:r>
            <a:endParaRPr lang="en-US" altLang="zh-CN" dirty="0"/>
          </a:p>
          <a:p>
            <a:r>
              <a:rPr lang="zh-CN" altLang="en-US" dirty="0"/>
              <a:t>细菌基因组</a:t>
            </a:r>
          </a:p>
        </p:txBody>
      </p:sp>
    </p:spTree>
    <p:extLst>
      <p:ext uri="{BB962C8B-B14F-4D97-AF65-F5344CB8AC3E}">
        <p14:creationId xmlns:p14="http://schemas.microsoft.com/office/powerpoint/2010/main" val="362844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426C1-6832-435C-8B9A-18C435D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基因集质量的提高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FB502D-C373-4DF5-9555-96710447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44" y="1700808"/>
            <a:ext cx="8369981" cy="352839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06DB5E-C56A-46D5-88CC-3A8CC5E3E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14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BAEC58-3DB3-4AB1-9F46-D12EAB238070}"/>
              </a:ext>
            </a:extLst>
          </p:cNvPr>
          <p:cNvSpPr txBox="1"/>
          <p:nvPr/>
        </p:nvSpPr>
        <p:spPr>
          <a:xfrm>
            <a:off x="395536" y="5371379"/>
            <a:ext cx="391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数据可用率提高</a:t>
            </a:r>
            <a:r>
              <a:rPr lang="en-US" altLang="zh-CN" sz="2400" dirty="0"/>
              <a:t>10%</a:t>
            </a:r>
            <a:endParaRPr lang="zh-CN" altLang="en-US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6AEDFE-F3DC-4C19-98F8-588A814FB2AF}"/>
              </a:ext>
            </a:extLst>
          </p:cNvPr>
          <p:cNvSpPr txBox="1"/>
          <p:nvPr/>
        </p:nvSpPr>
        <p:spPr>
          <a:xfrm>
            <a:off x="4834882" y="5376811"/>
            <a:ext cx="391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不同人群和平台上均有提高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01762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BE16F-9EC2-4B05-8B97-82407C9F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865E3-B4A0-4EFA-952C-FEA0D06EA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8A37B-4320-4B3A-B8F8-4CA7C8B748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AF5ACC-9B30-4499-A811-DC4BAB1B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" y="-140579"/>
            <a:ext cx="8999585" cy="7081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FAD2C3-9ED6-454B-9178-DB03EE3EBEE2}"/>
              </a:ext>
            </a:extLst>
          </p:cNvPr>
          <p:cNvSpPr txBox="1"/>
          <p:nvPr/>
        </p:nvSpPr>
        <p:spPr>
          <a:xfrm>
            <a:off x="-324544" y="0"/>
            <a:ext cx="648072" cy="69985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23B6B4-5A91-4E1C-B31A-758EB103229F}"/>
              </a:ext>
            </a:extLst>
          </p:cNvPr>
          <p:cNvSpPr txBox="1"/>
          <p:nvPr/>
        </p:nvSpPr>
        <p:spPr>
          <a:xfrm>
            <a:off x="8945798" y="-70290"/>
            <a:ext cx="648072" cy="69985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C3848E-82BB-4FE6-BD34-88AD9202DF93}"/>
              </a:ext>
            </a:extLst>
          </p:cNvPr>
          <p:cNvSpPr/>
          <p:nvPr/>
        </p:nvSpPr>
        <p:spPr>
          <a:xfrm>
            <a:off x="2411760" y="1844824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2019</a:t>
            </a:r>
            <a:r>
              <a:rPr lang="zh-CN" altLang="en-US" sz="2400" dirty="0">
                <a:solidFill>
                  <a:srgbClr val="C00000"/>
                </a:solidFill>
              </a:rPr>
              <a:t>年</a:t>
            </a:r>
            <a:r>
              <a:rPr lang="en-US" altLang="zh-CN" sz="2400" dirty="0">
                <a:solidFill>
                  <a:srgbClr val="C00000"/>
                </a:solidFill>
              </a:rPr>
              <a:t>Cell</a:t>
            </a:r>
            <a:r>
              <a:rPr lang="zh-CN" altLang="en-US" sz="2400" dirty="0">
                <a:solidFill>
                  <a:srgbClr val="C00000"/>
                </a:solidFill>
              </a:rPr>
              <a:t>人类微生物组参考基因组集</a:t>
            </a:r>
            <a:r>
              <a:rPr lang="en-US" altLang="zh-CN" sz="2400" dirty="0">
                <a:solidFill>
                  <a:srgbClr val="C00000"/>
                </a:solidFill>
              </a:rPr>
              <a:t>(3.0)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7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74ACC-F287-47FA-898B-5C7653C2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基因组集构建方法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68DC65-9000-4FD8-9F8A-5EF802110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580866"/>
            <a:ext cx="7057647" cy="4648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8ACD0C-13DA-4EB4-A0A0-E0B3DE94B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08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C35DE-E16B-4910-85DA-08AEF8EA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基因组集结果描述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B2A705-76C5-4740-9806-94C1BB60F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570" y="1268760"/>
            <a:ext cx="7093687" cy="51601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9D00D-018C-4BEC-B6AC-1B6543968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17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54354-71CA-4852-ACBE-EA76BC18720D}"/>
              </a:ext>
            </a:extLst>
          </p:cNvPr>
          <p:cNvSpPr txBox="1"/>
          <p:nvPr/>
        </p:nvSpPr>
        <p:spPr>
          <a:xfrm>
            <a:off x="395536" y="2780928"/>
            <a:ext cx="1296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进化树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物种描述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227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866D-49DE-4214-8172-BDA50246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C72A2-510B-4FC4-BA9F-977F7B18D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5BEDA-F7BC-45EF-A080-8A7E9A1FBA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18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12B383-591D-40FF-8320-147C6711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528" y="-747464"/>
            <a:ext cx="9688288" cy="7605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1DCFEC-335C-4BA1-9779-DAB3416B0080}"/>
              </a:ext>
            </a:extLst>
          </p:cNvPr>
          <p:cNvSpPr/>
          <p:nvPr/>
        </p:nvSpPr>
        <p:spPr>
          <a:xfrm>
            <a:off x="2699792" y="1340793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2019</a:t>
            </a:r>
            <a:r>
              <a:rPr lang="zh-CN" altLang="en-US" sz="2400" dirty="0">
                <a:solidFill>
                  <a:srgbClr val="C00000"/>
                </a:solidFill>
              </a:rPr>
              <a:t>年</a:t>
            </a:r>
            <a:r>
              <a:rPr lang="en-US" altLang="zh-CN" sz="2400" dirty="0">
                <a:solidFill>
                  <a:srgbClr val="C00000"/>
                </a:solidFill>
              </a:rPr>
              <a:t>CHM</a:t>
            </a:r>
            <a:r>
              <a:rPr lang="zh-CN" altLang="en-US" sz="2400" dirty="0">
                <a:solidFill>
                  <a:srgbClr val="C00000"/>
                </a:solidFill>
              </a:rPr>
              <a:t>人类微生物组参考基因集分类</a:t>
            </a:r>
            <a:r>
              <a:rPr lang="en-US" altLang="zh-CN" sz="2400" dirty="0">
                <a:solidFill>
                  <a:srgbClr val="C00000"/>
                </a:solidFill>
              </a:rPr>
              <a:t>(4.0)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0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AE212-87AA-4E62-9EC0-67A66540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元分析方法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0C1B1-BD0A-4B60-8921-8DBA23EA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204FFB-4588-4BE5-9502-9F9501909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19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56E07-AD79-4EE0-BCE0-1835523E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316327" cy="6851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0954CE-42AF-4A56-8014-22858BF9D881}"/>
              </a:ext>
            </a:extLst>
          </p:cNvPr>
          <p:cNvSpPr/>
          <p:nvPr/>
        </p:nvSpPr>
        <p:spPr>
          <a:xfrm>
            <a:off x="4355976" y="184482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元分析方法</a:t>
            </a:r>
          </a:p>
        </p:txBody>
      </p:sp>
    </p:spTree>
    <p:extLst>
      <p:ext uri="{BB962C8B-B14F-4D97-AF65-F5344CB8AC3E}">
        <p14:creationId xmlns:p14="http://schemas.microsoft.com/office/powerpoint/2010/main" val="410916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07EF7-ADDA-4FA3-ABBD-3F4BD896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宏基因组参考基因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3CDAF-56F9-4A71-A904-EFC3DED1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人类基因组提供了挖掘基因功能的数据基础，实现组学数据快速分析和比较；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高等生物微生物组的</a:t>
            </a:r>
            <a:r>
              <a:rPr lang="zh-CN" altLang="en-US" b="1" dirty="0"/>
              <a:t>参考基因</a:t>
            </a:r>
            <a:r>
              <a:rPr lang="en-US" altLang="zh-CN" b="1" dirty="0"/>
              <a:t>(</a:t>
            </a:r>
            <a:r>
              <a:rPr lang="zh-CN" altLang="en-US" b="1" dirty="0"/>
              <a:t>组</a:t>
            </a:r>
            <a:r>
              <a:rPr lang="en-US" altLang="zh-CN" b="1" dirty="0"/>
              <a:t>)</a:t>
            </a:r>
            <a:r>
              <a:rPr lang="zh-CN" altLang="en-US" b="1" dirty="0"/>
              <a:t>集</a:t>
            </a:r>
            <a:r>
              <a:rPr lang="zh-CN" altLang="en-US" dirty="0"/>
              <a:t>，提供研究宿主与微生物互作的基因库、统一编号和高质量功能注释，实现宏基因组快速定量、多样性、差异比较和功能挖掘。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D5FC51-2923-4C42-9A4F-FC9870F9E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4FEA68-2ADC-465A-9BC1-8E5EEB30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37" y="4956448"/>
            <a:ext cx="6066534" cy="1368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F57DCC-47AC-41E2-80D2-BDF5F7F5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492896"/>
            <a:ext cx="6008255" cy="12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7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88067-F7C9-4AA3-98B1-6D1409B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3E8331-43A6-41B2-900A-F682BBC17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779079"/>
            <a:ext cx="7056784" cy="136601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A0FE51-FC19-4C74-A61C-D3B5E7F45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531BEB-F0AD-47A4-B972-8D2F1E94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871966"/>
            <a:ext cx="5976664" cy="26053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E96E347-929F-4EB8-8CD9-AAFB152C00E2}"/>
              </a:ext>
            </a:extLst>
          </p:cNvPr>
          <p:cNvSpPr/>
          <p:nvPr/>
        </p:nvSpPr>
        <p:spPr>
          <a:xfrm>
            <a:off x="3685545" y="14097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个人微生物组指纹图谱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400B63-D4F3-456A-BA16-623FB5859285}"/>
              </a:ext>
            </a:extLst>
          </p:cNvPr>
          <p:cNvSpPr/>
          <p:nvPr/>
        </p:nvSpPr>
        <p:spPr>
          <a:xfrm>
            <a:off x="3491880" y="3469296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估计微生物组的基因总量</a:t>
            </a:r>
          </a:p>
        </p:txBody>
      </p:sp>
    </p:spTree>
    <p:extLst>
      <p:ext uri="{BB962C8B-B14F-4D97-AF65-F5344CB8AC3E}">
        <p14:creationId xmlns:p14="http://schemas.microsoft.com/office/powerpoint/2010/main" val="37530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0CC47-EB26-43B7-B8A5-37AD5FF1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D5E5F-0750-426B-99A2-874F6E85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1.0 —— </a:t>
            </a:r>
            <a:r>
              <a:rPr lang="zh-CN" altLang="en-US" dirty="0"/>
              <a:t>物种微生物组首个宏基因组参考基因集</a:t>
            </a:r>
            <a:endParaRPr lang="en-US" altLang="zh-CN" dirty="0"/>
          </a:p>
          <a:p>
            <a:pPr lvl="1"/>
            <a:r>
              <a:rPr lang="zh-CN" altLang="en-US" dirty="0"/>
              <a:t>比</a:t>
            </a:r>
            <a:r>
              <a:rPr lang="en-US" altLang="zh-CN" dirty="0"/>
              <a:t>NCBI</a:t>
            </a:r>
            <a:r>
              <a:rPr lang="zh-CN" altLang="en-US" dirty="0"/>
              <a:t>、已知细菌基因组更高比对率；物种和功能组成描述；</a:t>
            </a:r>
            <a:r>
              <a:rPr lang="en-US" altLang="zh-CN" dirty="0"/>
              <a:t>(</a:t>
            </a:r>
            <a:r>
              <a:rPr lang="zh-CN" altLang="en-US" dirty="0"/>
              <a:t>分类组间比较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2.0 —— </a:t>
            </a:r>
            <a:r>
              <a:rPr lang="zh-CN" altLang="en-US" dirty="0"/>
              <a:t>物种微生物组超大规模参考基因集</a:t>
            </a:r>
            <a:r>
              <a:rPr lang="en-US" altLang="zh-CN" dirty="0"/>
              <a:t>+</a:t>
            </a:r>
            <a:r>
              <a:rPr lang="zh-CN" altLang="en-US" dirty="0"/>
              <a:t>整合基因组</a:t>
            </a:r>
            <a:endParaRPr lang="en-US" altLang="zh-CN" dirty="0"/>
          </a:p>
          <a:p>
            <a:pPr lvl="1"/>
            <a:r>
              <a:rPr lang="zh-CN" altLang="en-US" dirty="0"/>
              <a:t>大规模整合分析方案；可比对率较之前基因集提高；新数据验证可比对率提高</a:t>
            </a:r>
            <a:endParaRPr lang="en-US" altLang="zh-CN" dirty="0"/>
          </a:p>
          <a:p>
            <a:r>
              <a:rPr lang="en-US" altLang="zh-CN" dirty="0"/>
              <a:t>3.0 —— </a:t>
            </a:r>
            <a:r>
              <a:rPr lang="zh-CN" altLang="en-US" dirty="0"/>
              <a:t>物种微生物组大规模参考</a:t>
            </a:r>
            <a:r>
              <a:rPr lang="zh-CN" altLang="en-US" b="1" dirty="0"/>
              <a:t>基因组</a:t>
            </a:r>
            <a:r>
              <a:rPr lang="zh-CN" altLang="en-US" dirty="0"/>
              <a:t>集</a:t>
            </a:r>
            <a:endParaRPr lang="en-US" altLang="zh-CN" dirty="0"/>
          </a:p>
          <a:p>
            <a:pPr lvl="1"/>
            <a:r>
              <a:rPr lang="zh-CN" altLang="en-US" dirty="0"/>
              <a:t>数据整合和基因组集构建方案；结合已知物种的全基因组进化树；物种结合蛋白功能注释分类讨论</a:t>
            </a:r>
            <a:endParaRPr lang="en-US" altLang="zh-CN" dirty="0"/>
          </a:p>
          <a:p>
            <a:r>
              <a:rPr lang="en-US" altLang="zh-CN" dirty="0"/>
              <a:t>4.0 —— </a:t>
            </a:r>
            <a:r>
              <a:rPr lang="zh-CN" altLang="en-US" dirty="0"/>
              <a:t>宏基因组综合分析和规律挖掘</a:t>
            </a:r>
            <a:endParaRPr lang="en-US" altLang="zh-CN" dirty="0"/>
          </a:p>
          <a:p>
            <a:pPr lvl="1"/>
            <a:r>
              <a:rPr lang="zh-CN" altLang="en-US" dirty="0"/>
              <a:t>分析技术路线；结果描述和分类比较；潜在应用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C1F29-AC90-4C5F-8780-6724F2639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198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2494-E7CB-4AC3-A821-DC217F51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609600"/>
            <a:ext cx="6187008" cy="487363"/>
          </a:xfrm>
        </p:spPr>
        <p:txBody>
          <a:bodyPr/>
          <a:lstStyle/>
          <a:p>
            <a:r>
              <a:rPr lang="zh-CN" altLang="en-US" sz="2800" dirty="0"/>
              <a:t>总结：如何构建参考基因</a:t>
            </a:r>
            <a:r>
              <a:rPr lang="en-US" altLang="zh-CN" sz="2800" dirty="0"/>
              <a:t>(</a:t>
            </a:r>
            <a:r>
              <a:rPr lang="zh-CN" altLang="en-US" sz="2800" dirty="0"/>
              <a:t>组</a:t>
            </a:r>
            <a:r>
              <a:rPr lang="en-US" altLang="zh-CN" sz="2800" dirty="0"/>
              <a:t>)</a:t>
            </a:r>
            <a:r>
              <a:rPr lang="zh-CN" altLang="en-US" sz="2800" dirty="0"/>
              <a:t>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05AD3-F821-4EFA-891D-EA356DF5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604987"/>
            <a:ext cx="8267700" cy="4648200"/>
          </a:xfrm>
        </p:spPr>
        <p:txBody>
          <a:bodyPr/>
          <a:lstStyle/>
          <a:p>
            <a:r>
              <a:rPr lang="zh-CN" altLang="en-US" dirty="0"/>
              <a:t>样本要大：起码全国，最好全世界</a:t>
            </a:r>
            <a:r>
              <a:rPr lang="en-US" altLang="zh-CN" dirty="0"/>
              <a:t>(NC, 2018)</a:t>
            </a:r>
          </a:p>
          <a:p>
            <a:endParaRPr lang="en-US" altLang="zh-CN" dirty="0"/>
          </a:p>
          <a:p>
            <a:r>
              <a:rPr lang="zh-CN" altLang="en-US" dirty="0"/>
              <a:t>结果</a:t>
            </a:r>
            <a:r>
              <a:rPr lang="en-US" altLang="zh-CN" dirty="0"/>
              <a:t>1. </a:t>
            </a:r>
            <a:r>
              <a:rPr lang="zh-CN" altLang="en-US" dirty="0"/>
              <a:t>参考基因集构建</a:t>
            </a:r>
            <a:endParaRPr lang="en-US" altLang="zh-CN" dirty="0"/>
          </a:p>
          <a:p>
            <a:pPr lvl="1"/>
            <a:r>
              <a:rPr lang="zh-CN" altLang="en-US" dirty="0"/>
              <a:t>基因数量、物种和功能描述、可比对率</a:t>
            </a:r>
            <a:r>
              <a:rPr lang="en-US" altLang="zh-CN" dirty="0"/>
              <a:t>(Nature,2010)</a:t>
            </a:r>
          </a:p>
          <a:p>
            <a:endParaRPr lang="en-US" altLang="zh-CN" dirty="0"/>
          </a:p>
          <a:p>
            <a:r>
              <a:rPr lang="zh-CN" altLang="en-US" dirty="0"/>
              <a:t>结果</a:t>
            </a:r>
            <a:r>
              <a:rPr lang="en-US" altLang="zh-CN" dirty="0"/>
              <a:t>2.</a:t>
            </a:r>
            <a:r>
              <a:rPr lang="zh-CN" altLang="en-US" dirty="0"/>
              <a:t> 参考基因组集</a:t>
            </a:r>
            <a:endParaRPr lang="en-US" altLang="zh-CN" dirty="0"/>
          </a:p>
          <a:p>
            <a:pPr lvl="1"/>
            <a:r>
              <a:rPr lang="zh-CN" altLang="en-US" dirty="0"/>
              <a:t>进化树、物种描述、公共或之前研究比较</a:t>
            </a:r>
            <a:r>
              <a:rPr lang="en-US" altLang="zh-CN" dirty="0"/>
              <a:t>(NBT,2014/2019)</a:t>
            </a:r>
          </a:p>
          <a:p>
            <a:endParaRPr lang="en-US" altLang="zh-CN" dirty="0"/>
          </a:p>
          <a:p>
            <a:r>
              <a:rPr lang="zh-CN" altLang="en-US" dirty="0"/>
              <a:t>结果</a:t>
            </a:r>
            <a:r>
              <a:rPr lang="en-US" altLang="zh-CN" dirty="0"/>
              <a:t>3. </a:t>
            </a:r>
            <a:r>
              <a:rPr lang="zh-CN" altLang="en-US" dirty="0"/>
              <a:t>功能潜在应用</a:t>
            </a:r>
            <a:endParaRPr lang="en-US" altLang="zh-CN" dirty="0"/>
          </a:p>
          <a:p>
            <a:pPr lvl="1"/>
            <a:r>
              <a:rPr lang="zh-CN" altLang="en-US" dirty="0"/>
              <a:t>免疫和互作、次级代谢物、碳水化合物代谢</a:t>
            </a:r>
            <a:r>
              <a:rPr lang="en-US" altLang="zh-CN" dirty="0"/>
              <a:t>(NG,2017; NBT,2019)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4E2B2-9931-43BA-82CB-B110500FC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031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0F44B-8EE1-41D7-8F27-40D81929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核心结果示例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B12BDF-B704-4098-8DBD-C73E45B0A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23</a:t>
            </a:fld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702BA0-6EBB-4E87-85E6-3606DE4D2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554609"/>
            <a:ext cx="3197047" cy="22609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11D22B-550E-4207-9331-F62402F86B21}"/>
              </a:ext>
            </a:extLst>
          </p:cNvPr>
          <p:cNvSpPr/>
          <p:nvPr/>
        </p:nvSpPr>
        <p:spPr>
          <a:xfrm>
            <a:off x="1504351" y="1193604"/>
            <a:ext cx="2592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</a:rPr>
              <a:t>Xu, J.</a:t>
            </a:r>
            <a:r>
              <a:rPr lang="en-US" altLang="zh-CN" sz="800" i="1" dirty="0">
                <a:latin typeface="Segoe UI" panose="020B0502040204020203" pitchFamily="34" charset="0"/>
              </a:rPr>
              <a:t> et al.</a:t>
            </a:r>
            <a:r>
              <a:rPr lang="en-US" altLang="zh-CN" sz="800" dirty="0">
                <a:latin typeface="Segoe UI" panose="020B0502040204020203" pitchFamily="34" charset="0"/>
              </a:rPr>
              <a:t> </a:t>
            </a:r>
            <a:r>
              <a:rPr lang="en-US" altLang="zh-CN" sz="800" i="1" dirty="0">
                <a:latin typeface="Segoe UI" panose="020B0502040204020203" pitchFamily="34" charset="0"/>
              </a:rPr>
              <a:t>Nature Communications</a:t>
            </a:r>
            <a:r>
              <a:rPr lang="en-US" altLang="zh-CN" sz="800" dirty="0">
                <a:latin typeface="Segoe UI" panose="020B0502040204020203" pitchFamily="34" charset="0"/>
              </a:rPr>
              <a:t> 9</a:t>
            </a:r>
            <a:r>
              <a:rPr lang="en-US" altLang="zh-CN" sz="800" b="0" dirty="0">
                <a:latin typeface="Segoe UI" panose="020B0502040204020203" pitchFamily="34" charset="0"/>
              </a:rPr>
              <a:t>, 4894, doi:10.1038/s41467-018-07343-2 (2018).</a:t>
            </a: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24F1F35C-E219-469D-A436-5A0C872FB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551570" y="3996481"/>
            <a:ext cx="254506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E2FF22-CC24-4633-AF4D-9FF75C49F9C6}"/>
              </a:ext>
            </a:extLst>
          </p:cNvPr>
          <p:cNvSpPr/>
          <p:nvPr/>
        </p:nvSpPr>
        <p:spPr>
          <a:xfrm>
            <a:off x="4499992" y="5904300"/>
            <a:ext cx="46440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</a:rPr>
              <a:t>Stewart, R. D.</a:t>
            </a:r>
            <a:r>
              <a:rPr lang="en-US" altLang="zh-CN" sz="800" i="1" dirty="0">
                <a:latin typeface="Segoe UI" panose="020B0502040204020203" pitchFamily="34" charset="0"/>
              </a:rPr>
              <a:t> et al.</a:t>
            </a:r>
            <a:r>
              <a:rPr lang="en-US" altLang="zh-CN" sz="800" dirty="0">
                <a:latin typeface="Segoe UI" panose="020B0502040204020203" pitchFamily="34" charset="0"/>
              </a:rPr>
              <a:t> </a:t>
            </a:r>
            <a:r>
              <a:rPr lang="en-US" altLang="zh-CN" sz="800" i="1" dirty="0">
                <a:latin typeface="Segoe UI" panose="020B0502040204020203" pitchFamily="34" charset="0"/>
              </a:rPr>
              <a:t>Nature Biotechnology</a:t>
            </a:r>
            <a:r>
              <a:rPr lang="en-US" altLang="zh-CN" sz="800" dirty="0">
                <a:latin typeface="Segoe UI" panose="020B0502040204020203" pitchFamily="34" charset="0"/>
              </a:rPr>
              <a:t> 37</a:t>
            </a:r>
            <a:r>
              <a:rPr lang="en-US" altLang="zh-CN" sz="800" b="0" dirty="0">
                <a:latin typeface="Segoe UI" panose="020B0502040204020203" pitchFamily="34" charset="0"/>
              </a:rPr>
              <a:t>, 953-961, doi:10.1038/s41587-019-0202-3 (2019).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B850A55F-FCF3-4F95-B60E-BA381A1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gray">
          <a:xfrm>
            <a:off x="5100042" y="1655316"/>
            <a:ext cx="324314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C44349C-F76A-431E-BDEE-C65A73B733D3}"/>
              </a:ext>
            </a:extLst>
          </p:cNvPr>
          <p:cNvSpPr/>
          <p:nvPr/>
        </p:nvSpPr>
        <p:spPr>
          <a:xfrm>
            <a:off x="5093460" y="1230878"/>
            <a:ext cx="3197047" cy="21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Segoe UI" panose="020B0502040204020203" pitchFamily="34" charset="0"/>
              </a:rPr>
              <a:t>Qin, J.</a:t>
            </a:r>
            <a:r>
              <a:rPr lang="en-US" altLang="zh-CN" sz="800" i="1" dirty="0">
                <a:latin typeface="Segoe UI" panose="020B0502040204020203" pitchFamily="34" charset="0"/>
              </a:rPr>
              <a:t> et al.</a:t>
            </a:r>
            <a:r>
              <a:rPr lang="en-US" altLang="zh-CN" sz="800" dirty="0">
                <a:latin typeface="Segoe UI" panose="020B0502040204020203" pitchFamily="34" charset="0"/>
              </a:rPr>
              <a:t> </a:t>
            </a:r>
            <a:r>
              <a:rPr lang="en-US" altLang="zh-CN" sz="800" i="1" dirty="0">
                <a:latin typeface="Segoe UI" panose="020B0502040204020203" pitchFamily="34" charset="0"/>
              </a:rPr>
              <a:t>Nature</a:t>
            </a:r>
            <a:r>
              <a:rPr lang="en-US" altLang="zh-CN" sz="800" dirty="0">
                <a:latin typeface="Segoe UI" panose="020B0502040204020203" pitchFamily="34" charset="0"/>
              </a:rPr>
              <a:t> 464</a:t>
            </a:r>
            <a:r>
              <a:rPr lang="en-US" altLang="zh-CN" sz="800" b="0" dirty="0">
                <a:latin typeface="Segoe UI" panose="020B0502040204020203" pitchFamily="34" charset="0"/>
              </a:rPr>
              <a:t>, 59-65, doi:10.1038/nature08821 (2010).</a:t>
            </a:r>
            <a:endParaRPr lang="zh-CN" altLang="en-US" sz="800" dirty="0"/>
          </a:p>
        </p:txBody>
      </p:sp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7E23DD52-BC62-4CBC-806B-B3B4237032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3"/>
          <a:stretch/>
        </p:blipFill>
        <p:spPr bwMode="gray">
          <a:xfrm>
            <a:off x="4573314" y="4526000"/>
            <a:ext cx="4162567" cy="139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B093997-E1E9-43A9-A93C-A8B2928C44D9}"/>
              </a:ext>
            </a:extLst>
          </p:cNvPr>
          <p:cNvSpPr txBox="1"/>
          <p:nvPr/>
        </p:nvSpPr>
        <p:spPr>
          <a:xfrm>
            <a:off x="8200980" y="2361916"/>
            <a:ext cx="105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基因集提高可比对率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52B7A0-1B91-4B2F-A1AF-3BDE51BB1AE5}"/>
              </a:ext>
            </a:extLst>
          </p:cNvPr>
          <p:cNvSpPr txBox="1"/>
          <p:nvPr/>
        </p:nvSpPr>
        <p:spPr>
          <a:xfrm>
            <a:off x="604512" y="2464371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样本地图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C18FD-7AFE-4E47-BC0D-91C11E5B301E}"/>
              </a:ext>
            </a:extLst>
          </p:cNvPr>
          <p:cNvSpPr txBox="1"/>
          <p:nvPr/>
        </p:nvSpPr>
        <p:spPr>
          <a:xfrm>
            <a:off x="683568" y="4653136"/>
            <a:ext cx="105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基因组集建树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2DFFA3-D7AB-45D6-88FC-3D9CC60703EC}"/>
              </a:ext>
            </a:extLst>
          </p:cNvPr>
          <p:cNvSpPr txBox="1"/>
          <p:nvPr/>
        </p:nvSpPr>
        <p:spPr>
          <a:xfrm>
            <a:off x="5555811" y="4176061"/>
            <a:ext cx="233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功能与物种组成关联</a:t>
            </a:r>
          </a:p>
        </p:txBody>
      </p:sp>
    </p:spTree>
    <p:extLst>
      <p:ext uri="{BB962C8B-B14F-4D97-AF65-F5344CB8AC3E}">
        <p14:creationId xmlns:p14="http://schemas.microsoft.com/office/powerpoint/2010/main" val="37560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70E01-936C-4D29-B606-1A3A7A2DFD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24</a:t>
            </a:fld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B5AEB1-CD07-4FDD-9552-78C2B0677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7" y="0"/>
            <a:ext cx="12196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4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9292B-BF9B-41D8-B133-A41BE450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示例：牛瘤胃取样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F999AC-C8FB-40E0-A6BF-37A3884C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664" y="1282576"/>
            <a:ext cx="6395133" cy="4648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570F97-F3AE-4F06-BC46-5DCBE3F30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25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716CA4-FDC8-48B9-A2BD-1488B2AFAD4D}"/>
              </a:ext>
            </a:extLst>
          </p:cNvPr>
          <p:cNvSpPr/>
          <p:nvPr/>
        </p:nvSpPr>
        <p:spPr>
          <a:xfrm>
            <a:off x="649659" y="6001940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/>
              <a:t>Hess, M.</a:t>
            </a:r>
            <a:r>
              <a:rPr lang="en-US" altLang="zh-CN" sz="1200" i="1" dirty="0"/>
              <a:t> et al.</a:t>
            </a:r>
            <a:r>
              <a:rPr lang="en-US" altLang="zh-CN" sz="1200" dirty="0"/>
              <a:t> Metagenomic Discovery of Biomass-Degrading Genes and Genomes from Cow Rumen. </a:t>
            </a:r>
            <a:r>
              <a:rPr lang="en-US" altLang="zh-CN" sz="1200" i="1" dirty="0"/>
              <a:t>Science</a:t>
            </a:r>
            <a:r>
              <a:rPr lang="en-US" altLang="zh-CN" sz="1200" dirty="0"/>
              <a:t> 331</a:t>
            </a:r>
            <a:r>
              <a:rPr lang="en-US" altLang="zh-CN" sz="1200" b="0" dirty="0"/>
              <a:t>, 463-467, doi:10.1126/science.1200387 (2011).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49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F12F1-7A25-4A3C-9F9D-46530BB0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取样和测序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28577-565C-4C07-BD96-1D71BE34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282</a:t>
            </a:r>
            <a:r>
              <a:rPr lang="zh-CN" altLang="en-US" b="1" dirty="0"/>
              <a:t>个样品，每个样品产生</a:t>
            </a:r>
            <a:r>
              <a:rPr lang="en-US" altLang="zh-CN" b="1" dirty="0"/>
              <a:t>0.24-1.4</a:t>
            </a:r>
            <a:r>
              <a:rPr lang="zh-CN" altLang="en-US" b="1" dirty="0"/>
              <a:t>亿个</a:t>
            </a:r>
            <a:r>
              <a:rPr lang="en-US" altLang="zh-CN" b="1" dirty="0"/>
              <a:t>PE150</a:t>
            </a:r>
            <a:r>
              <a:rPr lang="zh-CN" altLang="en-US" b="1" dirty="0"/>
              <a:t>碱基对的读长</a:t>
            </a:r>
            <a:r>
              <a:rPr lang="en-US" altLang="zh-CN" b="1" dirty="0"/>
              <a:t>(7.2 - 42 GB)</a:t>
            </a:r>
          </a:p>
          <a:p>
            <a:r>
              <a:rPr lang="zh-CN" altLang="en-US" dirty="0"/>
              <a:t>五批</a:t>
            </a:r>
            <a:r>
              <a:rPr lang="en-US" altLang="zh-CN" dirty="0"/>
              <a:t>48</a:t>
            </a:r>
            <a:r>
              <a:rPr lang="zh-CN" altLang="en-US" dirty="0"/>
              <a:t>个样品和一批</a:t>
            </a:r>
            <a:r>
              <a:rPr lang="en-US" altLang="zh-CN" dirty="0"/>
              <a:t>42</a:t>
            </a:r>
            <a:r>
              <a:rPr lang="zh-CN" altLang="en-US" dirty="0"/>
              <a:t>个样品中进行测序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A1D9DB-6FA1-47A4-9804-8DFA43DE8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9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1EEEA-8FFA-47DB-BDD2-4593F4C9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参考基因组集</a:t>
            </a:r>
            <a:r>
              <a:rPr lang="en-US" altLang="zh-CN" dirty="0"/>
              <a:t>NBT-2019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EB68B-8D4E-4534-814D-AE666BA3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组装 ：</a:t>
            </a:r>
            <a:r>
              <a:rPr lang="en-US" altLang="zh-CN" dirty="0"/>
              <a:t>idba_ud49</a:t>
            </a:r>
            <a:r>
              <a:rPr lang="zh-CN" altLang="en-US" dirty="0"/>
              <a:t>单样本组装，</a:t>
            </a:r>
            <a:r>
              <a:rPr lang="en-US" altLang="zh-CN" dirty="0"/>
              <a:t>megahit</a:t>
            </a:r>
            <a:r>
              <a:rPr lang="zh-CN" altLang="en-US" dirty="0"/>
              <a:t>每批混合组装</a:t>
            </a:r>
            <a:endParaRPr lang="en-US" altLang="zh-CN" dirty="0"/>
          </a:p>
          <a:p>
            <a:r>
              <a:rPr lang="zh-CN" altLang="en-US" dirty="0"/>
              <a:t>比对：</a:t>
            </a:r>
            <a:r>
              <a:rPr lang="en-US" altLang="zh-CN" dirty="0"/>
              <a:t>BWA</a:t>
            </a:r>
            <a:r>
              <a:rPr lang="zh-CN" altLang="en-US" dirty="0"/>
              <a:t>比对，</a:t>
            </a:r>
            <a:r>
              <a:rPr lang="en-US" altLang="zh-CN" dirty="0" err="1"/>
              <a:t>samtools</a:t>
            </a:r>
            <a:r>
              <a:rPr lang="zh-CN" altLang="en-US" dirty="0"/>
              <a:t>格式转换</a:t>
            </a:r>
            <a:endParaRPr lang="en-US" altLang="zh-CN" dirty="0"/>
          </a:p>
          <a:p>
            <a:r>
              <a:rPr lang="zh-CN" altLang="en-US" dirty="0"/>
              <a:t>分箱：</a:t>
            </a:r>
            <a:r>
              <a:rPr lang="pt-BR" altLang="zh-CN" dirty="0"/>
              <a:t>jgi_summarize_bam_contig_depths</a:t>
            </a:r>
            <a:r>
              <a:rPr lang="zh-CN" altLang="en-US" dirty="0"/>
              <a:t>定量，</a:t>
            </a:r>
            <a:r>
              <a:rPr lang="en-US" altLang="zh-CN" dirty="0"/>
              <a:t>MetaBAT2</a:t>
            </a:r>
            <a:r>
              <a:rPr lang="zh-CN" altLang="en-US" dirty="0"/>
              <a:t>分箱</a:t>
            </a:r>
            <a:endParaRPr lang="en-US" altLang="zh-CN" dirty="0"/>
          </a:p>
          <a:p>
            <a:r>
              <a:rPr lang="zh-CN" altLang="en-US" b="1" dirty="0"/>
              <a:t>分箱应用于单样品组件和共组装</a:t>
            </a:r>
            <a:r>
              <a:rPr lang="zh-CN" altLang="en-US" dirty="0"/>
              <a:t>。</a:t>
            </a:r>
            <a:r>
              <a:rPr lang="zh-CN" altLang="en-US" b="1" dirty="0"/>
              <a:t>单样品分箱共生产</a:t>
            </a:r>
            <a:r>
              <a:rPr lang="en-US" altLang="zh-CN" b="1" dirty="0"/>
              <a:t>37,153</a:t>
            </a:r>
            <a:r>
              <a:rPr lang="zh-CN" altLang="en-US" b="1" dirty="0"/>
              <a:t>个分箱，共组装分箱再生产</a:t>
            </a:r>
            <a:r>
              <a:rPr lang="en-US" altLang="zh-CN" b="1" dirty="0"/>
              <a:t>23,335</a:t>
            </a:r>
            <a:r>
              <a:rPr lang="zh-CN" altLang="en-US" b="1" dirty="0"/>
              <a:t>个分箱</a:t>
            </a:r>
            <a:endParaRPr lang="en-US" altLang="zh-CN" b="1" dirty="0"/>
          </a:p>
          <a:p>
            <a:r>
              <a:rPr lang="zh-CN" altLang="en-US" dirty="0"/>
              <a:t>分箱去冗余：</a:t>
            </a:r>
            <a:r>
              <a:rPr lang="en-US" altLang="zh-CN" dirty="0" err="1"/>
              <a:t>dRep</a:t>
            </a:r>
            <a:r>
              <a:rPr lang="zh-CN" altLang="en-US" dirty="0"/>
              <a:t>（</a:t>
            </a:r>
            <a:r>
              <a:rPr lang="en-US" altLang="zh-CN" dirty="0"/>
              <a:t>v.1.1.2</a:t>
            </a:r>
            <a:r>
              <a:rPr lang="zh-CN" altLang="en-US" dirty="0"/>
              <a:t>）进行去重复，获得</a:t>
            </a:r>
            <a:r>
              <a:rPr lang="en-US" altLang="zh-CN" dirty="0"/>
              <a:t>10,586</a:t>
            </a:r>
            <a:r>
              <a:rPr lang="zh-CN" altLang="en-US" dirty="0"/>
              <a:t>个非冗余分箱</a:t>
            </a:r>
            <a:endParaRPr lang="en-US" altLang="zh-CN" dirty="0"/>
          </a:p>
          <a:p>
            <a:r>
              <a:rPr lang="zh-CN" altLang="en-US" dirty="0"/>
              <a:t>和筛选高质量：</a:t>
            </a:r>
            <a:r>
              <a:rPr lang="en-US" altLang="zh-CN" dirty="0"/>
              <a:t> </a:t>
            </a:r>
            <a:r>
              <a:rPr lang="en-US" altLang="zh-CN" dirty="0" err="1"/>
              <a:t>CheckM</a:t>
            </a:r>
            <a:r>
              <a:rPr lang="zh-CN" altLang="en-US" dirty="0"/>
              <a:t>评估的箱（</a:t>
            </a:r>
            <a:r>
              <a:rPr lang="en-US" altLang="zh-CN" dirty="0"/>
              <a:t>v.1.0.5</a:t>
            </a:r>
            <a:r>
              <a:rPr lang="zh-CN" altLang="en-US" dirty="0"/>
              <a:t>）具有≥</a:t>
            </a:r>
            <a:r>
              <a:rPr lang="en-US" altLang="zh-CN" dirty="0"/>
              <a:t>80</a:t>
            </a:r>
            <a:r>
              <a:rPr lang="zh-CN" altLang="en-US" dirty="0"/>
              <a:t>％的完整性和≤</a:t>
            </a:r>
            <a:r>
              <a:rPr lang="en-US" altLang="zh-CN" dirty="0"/>
              <a:t>10</a:t>
            </a:r>
            <a:r>
              <a:rPr lang="zh-CN" altLang="en-US" dirty="0"/>
              <a:t>％的污染，获得了</a:t>
            </a:r>
            <a:r>
              <a:rPr lang="en-US" altLang="zh-CN" b="1" dirty="0"/>
              <a:t>4,941</a:t>
            </a:r>
            <a:r>
              <a:rPr lang="zh-CN" altLang="en-US" b="1" dirty="0"/>
              <a:t>个去重复的</a:t>
            </a:r>
            <a:r>
              <a:rPr lang="en-US" altLang="zh-CN" b="1" dirty="0"/>
              <a:t>RUG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B3E7E-2E73-4540-82C9-07FB40E04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81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9B5E-1B57-44B0-97B8-D04D3494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基因组蓝图</a:t>
            </a:r>
            <a:r>
              <a:rPr lang="en-US" altLang="zh-CN" dirty="0"/>
              <a:t>(</a:t>
            </a:r>
            <a:r>
              <a:rPr lang="zh-CN" altLang="en-US" dirty="0"/>
              <a:t>分箱</a:t>
            </a:r>
            <a:r>
              <a:rPr lang="en-US" altLang="zh-CN" dirty="0"/>
              <a:t>)</a:t>
            </a:r>
            <a:r>
              <a:rPr lang="zh-CN" altLang="en-US" dirty="0"/>
              <a:t>下游分析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FB468-F406-40A0-A1C6-54A47F24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MAGpy</a:t>
            </a:r>
            <a:r>
              <a:rPr lang="zh-CN" altLang="en-US" dirty="0"/>
              <a:t>分析了</a:t>
            </a:r>
            <a:r>
              <a:rPr lang="en-US" altLang="zh-CN" dirty="0"/>
              <a:t>4,941</a:t>
            </a:r>
            <a:r>
              <a:rPr lang="zh-CN" altLang="en-US" dirty="0"/>
              <a:t>个最佳分箱，这是一个</a:t>
            </a:r>
            <a:r>
              <a:rPr lang="en-US" altLang="zh-CN" dirty="0" err="1"/>
              <a:t>Snakemake</a:t>
            </a:r>
            <a:r>
              <a:rPr lang="zh-CN" altLang="en-US" dirty="0"/>
              <a:t>工作流程对分箱进行了一系列分析，包括</a:t>
            </a:r>
            <a:r>
              <a:rPr lang="en-US" altLang="zh-CN" dirty="0" err="1"/>
              <a:t>CheckM</a:t>
            </a:r>
            <a:r>
              <a:rPr lang="zh-CN" altLang="en-US" dirty="0"/>
              <a:t>（</a:t>
            </a:r>
            <a:r>
              <a:rPr lang="en-US" altLang="zh-CN" dirty="0"/>
              <a:t>v.1.0.5</a:t>
            </a:r>
            <a:r>
              <a:rPr lang="zh-CN" altLang="en-US" dirty="0"/>
              <a:t>）</a:t>
            </a:r>
            <a:r>
              <a:rPr lang="en-US" altLang="zh-CN" dirty="0"/>
              <a:t>; prodigal</a:t>
            </a:r>
            <a:r>
              <a:rPr lang="zh-CN" altLang="en-US" dirty="0"/>
              <a:t>（</a:t>
            </a:r>
            <a:r>
              <a:rPr lang="en-US" altLang="zh-CN" dirty="0"/>
              <a:t>v2.6.3</a:t>
            </a:r>
            <a:r>
              <a:rPr lang="zh-CN" altLang="en-US" dirty="0"/>
              <a:t>）蛋白质预测</a:t>
            </a:r>
            <a:r>
              <a:rPr lang="en-US" altLang="zh-CN" dirty="0"/>
              <a:t>; </a:t>
            </a:r>
            <a:r>
              <a:rPr lang="en-US" altLang="zh-CN" dirty="0" err="1"/>
              <a:t>Pfam_Scan</a:t>
            </a:r>
            <a:r>
              <a:rPr lang="zh-CN" altLang="en-US" dirty="0"/>
              <a:t>（</a:t>
            </a:r>
            <a:r>
              <a:rPr lang="en-US" altLang="zh-CN" dirty="0"/>
              <a:t>v.1.6</a:t>
            </a:r>
            <a:r>
              <a:rPr lang="zh-CN" altLang="en-US" dirty="0"/>
              <a:t>）</a:t>
            </a:r>
            <a:r>
              <a:rPr lang="en-US" altLang="zh-CN" dirty="0"/>
              <a:t>; DIAMOND</a:t>
            </a:r>
            <a:r>
              <a:rPr lang="zh-CN" altLang="en-US" dirty="0"/>
              <a:t>（</a:t>
            </a:r>
            <a:r>
              <a:rPr lang="en-US" altLang="zh-CN" dirty="0"/>
              <a:t>v.0.9.22.123</a:t>
            </a:r>
            <a:r>
              <a:rPr lang="zh-CN" altLang="en-US" dirty="0"/>
              <a:t>）搜索</a:t>
            </a:r>
            <a:r>
              <a:rPr lang="en-US" altLang="zh-CN" dirty="0" err="1"/>
              <a:t>UniProt</a:t>
            </a:r>
            <a:r>
              <a:rPr lang="en-US" altLang="zh-CN" dirty="0"/>
              <a:t> </a:t>
            </a:r>
            <a:r>
              <a:rPr lang="en-US" altLang="zh-CN" dirty="0" err="1"/>
              <a:t>TrEMBL</a:t>
            </a:r>
            <a:r>
              <a:rPr lang="en-US" altLang="zh-CN" dirty="0"/>
              <a:t>; </a:t>
            </a:r>
            <a:r>
              <a:rPr lang="en-US" altLang="zh-CN" dirty="0" err="1"/>
              <a:t>PhyloPhlAn</a:t>
            </a:r>
            <a:r>
              <a:rPr lang="zh-CN" altLang="en-US" dirty="0"/>
              <a:t>（</a:t>
            </a:r>
            <a:r>
              <a:rPr lang="en-US" altLang="zh-CN" dirty="0"/>
              <a:t>v.0.99</a:t>
            </a:r>
            <a:r>
              <a:rPr lang="zh-CN" altLang="en-US" dirty="0"/>
              <a:t>）和</a:t>
            </a:r>
            <a:r>
              <a:rPr lang="en-US" altLang="zh-CN" dirty="0" err="1"/>
              <a:t>sourmash</a:t>
            </a:r>
            <a:r>
              <a:rPr lang="zh-CN" altLang="en-US" dirty="0"/>
              <a:t>（</a:t>
            </a:r>
            <a:r>
              <a:rPr lang="en-US" altLang="zh-CN" dirty="0"/>
              <a:t>v.2.0.0</a:t>
            </a:r>
            <a:r>
              <a:rPr lang="zh-CN" altLang="en-US" dirty="0"/>
              <a:t>）搜索所有公共细菌基因组；</a:t>
            </a:r>
            <a:endParaRPr lang="en-US" altLang="zh-CN" dirty="0"/>
          </a:p>
          <a:p>
            <a:r>
              <a:rPr lang="zh-CN" altLang="en-US" b="1" dirty="0"/>
              <a:t>比较基因组：</a:t>
            </a:r>
            <a:r>
              <a:rPr lang="en-US" altLang="zh-CN" b="1" dirty="0"/>
              <a:t> </a:t>
            </a:r>
            <a:r>
              <a:rPr lang="en-US" altLang="zh-CN" b="1" dirty="0" err="1"/>
              <a:t>promer</a:t>
            </a:r>
            <a:r>
              <a:rPr lang="zh-CN" altLang="en-US" b="1" dirty="0"/>
              <a:t>用</a:t>
            </a:r>
            <a:r>
              <a:rPr lang="en-US" altLang="zh-CN" b="1" dirty="0" err="1"/>
              <a:t>MUMmer</a:t>
            </a:r>
            <a:r>
              <a:rPr lang="zh-CN" altLang="en-US" b="1" dirty="0"/>
              <a:t>（</a:t>
            </a:r>
            <a:r>
              <a:rPr lang="en-US" altLang="zh-CN" b="1" dirty="0"/>
              <a:t>v.3.23</a:t>
            </a:r>
            <a:r>
              <a:rPr lang="zh-CN" altLang="en-US" b="1" dirty="0"/>
              <a:t>）计算全基因组比对、</a:t>
            </a:r>
            <a:r>
              <a:rPr lang="en-US" altLang="zh-CN" b="1" dirty="0"/>
              <a:t> </a:t>
            </a:r>
            <a:r>
              <a:rPr lang="en-US" altLang="zh-CN" b="1" dirty="0" err="1"/>
              <a:t>FastANI</a:t>
            </a:r>
            <a:r>
              <a:rPr lang="zh-CN" altLang="en-US" b="1" dirty="0"/>
              <a:t>（</a:t>
            </a:r>
            <a:r>
              <a:rPr lang="en-US" altLang="zh-CN" b="1" dirty="0"/>
              <a:t>v.1.1</a:t>
            </a:r>
            <a:r>
              <a:rPr lang="zh-CN" altLang="en-US" b="1" dirty="0"/>
              <a:t>）计算氨基酸同一性</a:t>
            </a:r>
            <a:r>
              <a:rPr lang="en-US" altLang="zh-CN" b="1" dirty="0"/>
              <a:t>ANI;</a:t>
            </a:r>
          </a:p>
          <a:p>
            <a:r>
              <a:rPr lang="zh-CN" altLang="en-US" dirty="0"/>
              <a:t>蛋白组分析：</a:t>
            </a:r>
            <a:r>
              <a:rPr lang="en-US" altLang="zh-CN" dirty="0"/>
              <a:t>Prodigal</a:t>
            </a:r>
            <a:r>
              <a:rPr lang="zh-CN" altLang="en-US" dirty="0"/>
              <a:t>（</a:t>
            </a:r>
            <a:r>
              <a:rPr lang="en-US" altLang="zh-CN" dirty="0"/>
              <a:t>v.2.6.3</a:t>
            </a:r>
            <a:r>
              <a:rPr lang="zh-CN" altLang="en-US" dirty="0"/>
              <a:t>）预测蛋白质。使用</a:t>
            </a:r>
            <a:r>
              <a:rPr lang="en-US" altLang="zh-CN" dirty="0"/>
              <a:t>DIAMOND</a:t>
            </a:r>
            <a:r>
              <a:rPr lang="zh-CN" altLang="en-US" dirty="0"/>
              <a:t>，针对</a:t>
            </a:r>
            <a:r>
              <a:rPr lang="en-US" altLang="zh-CN" dirty="0"/>
              <a:t>KEGG</a:t>
            </a:r>
            <a:r>
              <a:rPr lang="zh-CN" altLang="en-US" dirty="0"/>
              <a:t>、</a:t>
            </a:r>
            <a:r>
              <a:rPr lang="en-US" altLang="zh-CN" dirty="0"/>
              <a:t>UniRef</a:t>
            </a:r>
            <a:r>
              <a:rPr lang="zh-CN" altLang="en-US" dirty="0"/>
              <a:t>和</a:t>
            </a:r>
            <a:r>
              <a:rPr lang="en-US" altLang="zh-CN" dirty="0" err="1"/>
              <a:t>CAZy</a:t>
            </a:r>
            <a:r>
              <a:rPr lang="zh-CN" altLang="en-US" dirty="0"/>
              <a:t>搜索每种蛋白质。蛋白质预测结果由</a:t>
            </a:r>
            <a:r>
              <a:rPr lang="en-US" altLang="zh-CN" dirty="0"/>
              <a:t>CD-HIT</a:t>
            </a:r>
            <a:r>
              <a:rPr lang="zh-CN" altLang="en-US" dirty="0"/>
              <a:t>以</a:t>
            </a:r>
            <a:r>
              <a:rPr lang="en-US" altLang="zh-CN" dirty="0"/>
              <a:t>100</a:t>
            </a:r>
            <a:r>
              <a:rPr lang="zh-CN" altLang="en-US" dirty="0"/>
              <a:t>％，</a:t>
            </a:r>
            <a:r>
              <a:rPr lang="en-US" altLang="zh-CN" dirty="0"/>
              <a:t>90</a:t>
            </a:r>
            <a:r>
              <a:rPr lang="zh-CN" altLang="en-US" dirty="0"/>
              <a:t>％和</a:t>
            </a:r>
            <a:r>
              <a:rPr lang="en-US" altLang="zh-CN" dirty="0"/>
              <a:t>50</a:t>
            </a:r>
            <a:r>
              <a:rPr lang="zh-CN" altLang="en-US" dirty="0"/>
              <a:t>％的同一性聚类。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B7D940-6A19-4751-BBEE-52B6F2CDF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5279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88FF6-AA74-4868-9AAF-6D50128A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流程代码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1AA14-5924-4A46-AD8C-E371EF14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比较基因组分析采用</a:t>
            </a:r>
            <a:r>
              <a:rPr lang="en-US" altLang="zh-CN" dirty="0" err="1"/>
              <a:t>MAGpy</a:t>
            </a:r>
            <a:r>
              <a:rPr lang="en-US" altLang="zh-CN" dirty="0"/>
              <a:t> (https://github.com/WatsonLab/MAGpy)</a:t>
            </a:r>
            <a:r>
              <a:rPr lang="zh-CN" altLang="en-US" dirty="0"/>
              <a:t>，它于去年发表于</a:t>
            </a:r>
            <a:r>
              <a:rPr lang="en-US" altLang="zh-CN" dirty="0"/>
              <a:t>Bioinformatics</a:t>
            </a:r>
            <a:r>
              <a:rPr lang="zh-CN" altLang="en-US" dirty="0"/>
              <a:t>，用于下游分析宏基因组组装基因组的分析流程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PUL</a:t>
            </a:r>
            <a:r>
              <a:rPr lang="zh-CN" altLang="en-US" dirty="0"/>
              <a:t>分析使用</a:t>
            </a:r>
            <a:r>
              <a:rPr lang="en-US" altLang="zh-CN" dirty="0" err="1"/>
              <a:t>PULpy</a:t>
            </a:r>
            <a:r>
              <a:rPr lang="en-US" altLang="zh-CN" dirty="0"/>
              <a:t> (https://github.com/WatsonLab/PULpy)</a:t>
            </a:r>
            <a:r>
              <a:rPr lang="zh-CN" altLang="en-US" dirty="0"/>
              <a:t>，用于多糖预测的流程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分析</a:t>
            </a:r>
            <a:r>
              <a:rPr lang="en-US" altLang="zh-CN" dirty="0"/>
              <a:t>nanopore </a:t>
            </a:r>
            <a:r>
              <a:rPr lang="zh-CN" altLang="en-US" dirty="0"/>
              <a:t>数据的插入和缺失采用</a:t>
            </a:r>
            <a:r>
              <a:rPr lang="en-US" altLang="zh-CN" dirty="0"/>
              <a:t>using IDEEL (https://github.com/mw55309/ideel)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AD2BA-618A-4B02-A44A-4DA72B3A00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00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3C88D-96E9-43B6-B731-0889950F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参考基因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集有什么用？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CA368-D722-4867-AFFB-9B885708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491456"/>
            <a:ext cx="8267700" cy="46482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高质量的物种和功能注释，节约数据组装、基因功能注释的计算时间，实现快速物种和功能定量和差异比较；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功能基因和物种可查询的数据库；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统一基因、基因簇和基因组编号，同类研究可比较；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扩大生命之树，进一步完善微生物参考数据库；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获得不可培养微生物基因组，开展末培养物种中全新功能基因和代谢通路研究；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CF5E86-F815-454B-AE0B-5BDB35557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578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3184F-B7DE-4473-9A59-70F687E7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620688"/>
            <a:ext cx="6019800" cy="487363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样本来源地图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9A3CA1-20CA-4CBB-A115-B604D289B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8825" y="1285453"/>
            <a:ext cx="6572695" cy="4648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635051-B2E8-4630-82A9-DB871A444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30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9991D9-1837-4172-84DC-43B41CDF919E}"/>
              </a:ext>
            </a:extLst>
          </p:cNvPr>
          <p:cNvSpPr/>
          <p:nvPr/>
        </p:nvSpPr>
        <p:spPr>
          <a:xfrm>
            <a:off x="1763688" y="5933653"/>
            <a:ext cx="6174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</a:rPr>
              <a:t>Xu, J.</a:t>
            </a:r>
            <a:r>
              <a:rPr lang="en-US" altLang="zh-CN" sz="1200" i="1" dirty="0">
                <a:latin typeface="Segoe UI" panose="020B0502040204020203" pitchFamily="34" charset="0"/>
              </a:rPr>
              <a:t> et al.</a:t>
            </a:r>
            <a:r>
              <a:rPr lang="en-US" altLang="zh-CN" sz="1200" dirty="0">
                <a:latin typeface="Segoe UI" panose="020B0502040204020203" pitchFamily="34" charset="0"/>
              </a:rPr>
              <a:t> The structure and function of the global citrus rhizosphere microbiome. </a:t>
            </a:r>
            <a:r>
              <a:rPr lang="en-US" altLang="zh-CN" sz="1200" i="1" dirty="0">
                <a:latin typeface="Segoe UI" panose="020B0502040204020203" pitchFamily="34" charset="0"/>
              </a:rPr>
              <a:t>Nature Communications</a:t>
            </a:r>
            <a:r>
              <a:rPr lang="en-US" altLang="zh-CN" sz="1200" dirty="0">
                <a:latin typeface="Segoe UI" panose="020B0502040204020203" pitchFamily="34" charset="0"/>
              </a:rPr>
              <a:t> 9</a:t>
            </a:r>
            <a:r>
              <a:rPr lang="en-US" altLang="zh-CN" sz="1200" b="0" dirty="0">
                <a:latin typeface="Segoe UI" panose="020B0502040204020203" pitchFamily="34" charset="0"/>
              </a:rPr>
              <a:t>, 4894, doi:10.1038/s41467-018-07343-2 (2018).</a:t>
            </a:r>
          </a:p>
        </p:txBody>
      </p:sp>
    </p:spTree>
    <p:extLst>
      <p:ext uri="{BB962C8B-B14F-4D97-AF65-F5344CB8AC3E}">
        <p14:creationId xmlns:p14="http://schemas.microsoft.com/office/powerpoint/2010/main" val="303175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0312E-BA3B-4F50-9EB2-0DF7B4AA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用于瘤胃微生物组生物学和酶发现的</a:t>
            </a:r>
            <a:r>
              <a:rPr lang="en-US" altLang="zh-CN" sz="2000" dirty="0"/>
              <a:t>4,941</a:t>
            </a:r>
            <a:r>
              <a:rPr lang="zh-CN" altLang="en-US" sz="2000" dirty="0"/>
              <a:t>个瘤胃宏基因组组装基因组的汇编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0702A-4332-4A42-8828-B58FAB53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瘤胃微生物组在反刍动物消化植物物质中非常重要，但大多数组分末被培养；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283</a:t>
            </a:r>
            <a:r>
              <a:rPr lang="zh-CN" altLang="en-US" dirty="0"/>
              <a:t>个牛胃样本获得</a:t>
            </a:r>
            <a:r>
              <a:rPr lang="en-US" altLang="zh-CN" dirty="0"/>
              <a:t>6.5T</a:t>
            </a:r>
            <a:r>
              <a:rPr lang="zh-CN" altLang="en-US" dirty="0"/>
              <a:t>二、三代测序数据，组装分箱得到</a:t>
            </a:r>
            <a:r>
              <a:rPr lang="en-US" altLang="zh-CN" dirty="0"/>
              <a:t>4941</a:t>
            </a:r>
            <a:r>
              <a:rPr lang="zh-CN" altLang="en-US" dirty="0"/>
              <a:t>个宏基因组组装基因组（</a:t>
            </a:r>
            <a:r>
              <a:rPr lang="en-US" altLang="zh-CN" dirty="0"/>
              <a:t>MAG</a:t>
            </a:r>
            <a:r>
              <a:rPr lang="zh-CN" altLang="en-US" dirty="0"/>
              <a:t>），同时鉴定了</a:t>
            </a:r>
            <a:r>
              <a:rPr lang="en-US" altLang="zh-CN" dirty="0"/>
              <a:t>40</a:t>
            </a:r>
            <a:r>
              <a:rPr lang="zh-CN" altLang="en-US" dirty="0"/>
              <a:t>多万个碳水化合物代谢相关的基因；</a:t>
            </a:r>
          </a:p>
          <a:p>
            <a:r>
              <a:rPr lang="zh-CN" altLang="en-US" dirty="0"/>
              <a:t>本文提出一种组装工作流程，可获得</a:t>
            </a:r>
            <a:r>
              <a:rPr lang="en-US" altLang="zh-CN" dirty="0"/>
              <a:t>80</a:t>
            </a:r>
            <a:r>
              <a:rPr lang="zh-CN" altLang="en-US" dirty="0"/>
              <a:t>％完整的细菌和古细菌基因组；</a:t>
            </a:r>
          </a:p>
          <a:p>
            <a:r>
              <a:rPr lang="zh-CN" altLang="en-US" dirty="0"/>
              <a:t>此参考基因集将宏基因组数据可比对率从</a:t>
            </a:r>
            <a:r>
              <a:rPr lang="en-US" altLang="zh-CN" dirty="0"/>
              <a:t>15%</a:t>
            </a:r>
            <a:r>
              <a:rPr lang="zh-CN" altLang="en-US" dirty="0"/>
              <a:t>的提高至</a:t>
            </a:r>
            <a:r>
              <a:rPr lang="en-US" altLang="zh-CN" dirty="0"/>
              <a:t>50-70</a:t>
            </a:r>
            <a:r>
              <a:rPr lang="zh-CN" altLang="en-US" dirty="0"/>
              <a:t>％，有助于更好地了解瘤胃微生物组的结构和功能。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4A400-E391-4271-8545-13B33D852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179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419B-5680-4609-845A-BC5ED4CE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图</a:t>
            </a:r>
            <a:r>
              <a:rPr lang="en-US" altLang="zh-CN" sz="2000" dirty="0"/>
              <a:t>1. </a:t>
            </a:r>
            <a:r>
              <a:rPr lang="zh-CN" altLang="en-US" sz="2000" dirty="0"/>
              <a:t>来自牛瘤胃</a:t>
            </a:r>
            <a:r>
              <a:rPr lang="en-US" altLang="zh-CN" sz="2000" dirty="0"/>
              <a:t>4,941</a:t>
            </a:r>
            <a:r>
              <a:rPr lang="zh-CN" altLang="en-US" sz="2000" dirty="0"/>
              <a:t>个末培养和</a:t>
            </a:r>
            <a:r>
              <a:rPr lang="en-US" altLang="zh-CN" sz="2000" dirty="0" err="1"/>
              <a:t>Hungate</a:t>
            </a:r>
            <a:r>
              <a:rPr lang="zh-CN" altLang="en-US" sz="2000" dirty="0"/>
              <a:t>系列基因组的进化树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312DAE-D817-40C9-BCBB-CE9A6BC25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91456"/>
            <a:ext cx="4978399" cy="4648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18E9A-6742-4D48-834B-845B9D1B9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32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E2D0AD-7AB7-43CB-81D5-6AE63B6A16CA}"/>
              </a:ext>
            </a:extLst>
          </p:cNvPr>
          <p:cNvSpPr/>
          <p:nvPr/>
        </p:nvSpPr>
        <p:spPr>
          <a:xfrm>
            <a:off x="179512" y="2996952"/>
            <a:ext cx="3600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本树采用</a:t>
            </a:r>
            <a:r>
              <a:rPr lang="en-US" altLang="zh-CN" b="0" dirty="0" err="1"/>
              <a:t>PhyloPhlAn</a:t>
            </a:r>
            <a:r>
              <a:rPr lang="zh-CN" altLang="en-US" b="0" dirty="0"/>
              <a:t>基于同源蛋白序列连接后构建，并使用</a:t>
            </a:r>
            <a:r>
              <a:rPr lang="en-US" altLang="zh-CN" b="0" dirty="0" err="1"/>
              <a:t>GraPhlAn</a:t>
            </a:r>
            <a:r>
              <a:rPr lang="zh-CN" altLang="en-US" b="0" dirty="0"/>
              <a:t>可视化。标签展示只选择不重叠有信息的</a:t>
            </a:r>
            <a:r>
              <a:rPr lang="en-US" altLang="zh-CN" b="0" dirty="0" err="1"/>
              <a:t>Hungate</a:t>
            </a:r>
            <a:r>
              <a:rPr lang="zh-CN" altLang="en-US" b="0" dirty="0"/>
              <a:t>基因组名称（</a:t>
            </a:r>
            <a:r>
              <a:rPr lang="en-US" altLang="zh-CN" b="0" dirty="0" err="1"/>
              <a:t>Hungate</a:t>
            </a:r>
            <a:r>
              <a:rPr lang="zh-CN" altLang="en-US" b="0" dirty="0"/>
              <a:t>数据集有</a:t>
            </a:r>
            <a:r>
              <a:rPr lang="en-US" altLang="zh-CN" b="0" dirty="0"/>
              <a:t>410</a:t>
            </a:r>
            <a:r>
              <a:rPr lang="zh-CN" altLang="en-US" b="0" dirty="0"/>
              <a:t>个培养的瘤胃细菌和古菌）。</a:t>
            </a:r>
          </a:p>
        </p:txBody>
      </p:sp>
    </p:spTree>
    <p:extLst>
      <p:ext uri="{BB962C8B-B14F-4D97-AF65-F5344CB8AC3E}">
        <p14:creationId xmlns:p14="http://schemas.microsoft.com/office/powerpoint/2010/main" val="176482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16FCB-1683-4921-8E9A-79AA05EF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图</a:t>
            </a:r>
            <a:r>
              <a:rPr lang="en-US" altLang="zh-CN" sz="2000" dirty="0"/>
              <a:t>2. </a:t>
            </a:r>
            <a:r>
              <a:rPr lang="zh-CN" altLang="en-US" sz="2000" dirty="0"/>
              <a:t>末培养基因组与</a:t>
            </a:r>
            <a:r>
              <a:rPr lang="en-US" altLang="zh-CN" sz="2000" dirty="0" err="1"/>
              <a:t>Hungate</a:t>
            </a:r>
            <a:r>
              <a:rPr lang="zh-CN" altLang="en-US" sz="2000" dirty="0"/>
              <a:t>和发表数据比较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7F389E6-79C2-4F27-9DF0-A404F37CC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40768"/>
            <a:ext cx="4570783" cy="4648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998CFB-49D2-4F25-BF87-45FA3C904F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33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5AA1CF-2682-4B2E-B068-F03241F873E0}"/>
              </a:ext>
            </a:extLst>
          </p:cNvPr>
          <p:cNvSpPr/>
          <p:nvPr/>
        </p:nvSpPr>
        <p:spPr>
          <a:xfrm>
            <a:off x="303646" y="1628800"/>
            <a:ext cx="3744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latin typeface="Avenir"/>
              </a:rPr>
              <a:t>a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b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4,941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个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RUG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与</a:t>
            </a:r>
            <a:r>
              <a:rPr lang="en-US" altLang="zh-CN" b="0" dirty="0" err="1">
                <a:solidFill>
                  <a:srgbClr val="333333"/>
                </a:solidFill>
                <a:latin typeface="Avenir"/>
              </a:rPr>
              <a:t>Hungate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集合的比较（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a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）和我们之前公布的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Stewart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等人的数据（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b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）。黑线表示蛋白质与最接近匹配的平均百分比（右手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y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轴），蓝点表示每个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RUG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与比较数据集中最接近的匹配之间的混合距离（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k = 100,000, 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衡量两个不同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DNA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序列之间的差异） 。正如预期，高蛋白质相似度与低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mash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距离相关，反之亦然。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RUG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由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a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b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的平均蛋白质相似度独立分类。图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2b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中有一个明显的拐点，大约是沿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x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轴的一半，蛋白质同一性下降到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90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％以下，混合距离上升，整齐地展示了我们新的更大数据集所代表的新颖性。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47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DA349-8DE3-45E6-877C-73FC5FF3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图</a:t>
            </a:r>
            <a:r>
              <a:rPr lang="en-US" altLang="zh-CN" sz="2000" dirty="0"/>
              <a:t>3. Illumina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nonopare</a:t>
            </a:r>
            <a:r>
              <a:rPr lang="zh-CN" altLang="en-US" sz="2000" dirty="0"/>
              <a:t>宏基因组装统计数据比较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E84505E-8103-44A9-952D-BE3BA7190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12776"/>
            <a:ext cx="3949137" cy="4648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9E360-A7E3-4E90-A631-343C5CE6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34</a:t>
            </a:fld>
            <a:endParaRPr lang="en-US" altLang="zh-C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AE14154-8A72-4F01-85BF-D1A913663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628800"/>
            <a:ext cx="4283968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Avenir"/>
              </a:rPr>
              <a:t>彩色直方图显示了282 Illumina组装的统计分布，并突出显示了单个纳米孔组装。a，N50值。b，组装的总长度。c，最长重叠群的长度。纳米孔组装N50为268kb，比平均Illumina组装（4.7kb）长56倍以上，Illumina组装总长度通常更长（平均600M b），纳米孔组装总长度（长度为178Mb）不是 我们获得的组装中最短的，纳米孔组装产生3.8 Mb的最长重叠群，比Illumina组件的平均长度（479 kb）长7倍，比最长的单Illumina重叠群长1.74倍（1.38 Mb; 13个重叠群中的一个来自99.19％完全度且未培养的拟杆菌RUG14538）。就直接比较而言，相同样品的仅Illumina组装的N50为12.2kb，总长度为247Mb，最长的重叠群为358kb。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6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4CA93-D036-4BD8-8C1B-366372A7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609600"/>
            <a:ext cx="6264696" cy="487363"/>
          </a:xfrm>
        </p:spPr>
        <p:txBody>
          <a:bodyPr/>
          <a:lstStyle/>
          <a:p>
            <a:r>
              <a:rPr lang="zh-CN" altLang="en-US" sz="2000" dirty="0"/>
              <a:t>图</a:t>
            </a:r>
            <a:r>
              <a:rPr lang="en-US" altLang="zh-CN" sz="2000" dirty="0"/>
              <a:t>4. </a:t>
            </a:r>
            <a:r>
              <a:rPr lang="zh-CN" altLang="en-US" sz="2000" dirty="0"/>
              <a:t>预测碳水化合物代谢蛋白与</a:t>
            </a:r>
            <a:r>
              <a:rPr lang="en-US" altLang="zh-CN" sz="2000" dirty="0" err="1"/>
              <a:t>CAZy</a:t>
            </a:r>
            <a:r>
              <a:rPr lang="zh-CN" altLang="en-US" sz="2000" dirty="0"/>
              <a:t>数据库的相似度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0C085A9-5213-47C1-BFAC-C9C50F83E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2776"/>
            <a:ext cx="4980585" cy="4648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D2BF0-CA83-4CD3-A2A1-ACD3E222C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35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F5DC45-AD16-471E-9C3B-764492429809}"/>
              </a:ext>
            </a:extLst>
          </p:cNvPr>
          <p:cNvSpPr/>
          <p:nvPr/>
        </p:nvSpPr>
        <p:spPr>
          <a:xfrm>
            <a:off x="485800" y="1916832"/>
            <a:ext cx="35101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33333"/>
                </a:solidFill>
                <a:latin typeface="Avenir"/>
              </a:rPr>
              <a:t>GH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，糖苷水解酶（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235,001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GT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，糖基转移酶（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120,494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PL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，多糖裂解酶（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6,834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CE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，碳水化合物酯酶（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55,523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AA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，辅助活性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CBM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，碳水化合物结合模块（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23,928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SLH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S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层同源结构域（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150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</a:t>
            </a:r>
            <a:r>
              <a:rPr lang="en-US" altLang="zh-CN" b="0" dirty="0" err="1">
                <a:solidFill>
                  <a:srgbClr val="333333"/>
                </a:solidFill>
                <a:latin typeface="Avenir"/>
              </a:rPr>
              <a:t>cohesin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，黏连蛋白结构域（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n = 80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）。中心线表示中值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方框显示了四分位数范围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; 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并且胡须延伸到最极端的数据点，但数据点不超过盒子四分位数范围的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1.5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84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F923-A2E4-4DB7-B953-03D58A79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5. </a:t>
            </a:r>
            <a:r>
              <a:rPr lang="zh-CN" altLang="en-US" dirty="0"/>
              <a:t>蛋白质的分类学和功能分布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31CF127-D58E-4D3A-9C2D-C7A621620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71728"/>
            <a:ext cx="4162567" cy="4648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81CFE-70A9-4BB7-B796-AFA92BF8C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36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6787E4-F024-47F6-85F1-6EC512ACDE3D}"/>
              </a:ext>
            </a:extLst>
          </p:cNvPr>
          <p:cNvSpPr/>
          <p:nvPr/>
        </p:nvSpPr>
        <p:spPr>
          <a:xfrm>
            <a:off x="478262" y="2587734"/>
            <a:ext cx="37127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dirty="0">
                <a:solidFill>
                  <a:srgbClr val="333333"/>
                </a:solidFill>
                <a:latin typeface="Avenir"/>
              </a:rPr>
              <a:t>顶部，</a:t>
            </a:r>
            <a:r>
              <a:rPr lang="en-US" altLang="zh-CN" b="0" dirty="0">
                <a:solidFill>
                  <a:srgbClr val="333333"/>
                </a:solidFill>
                <a:latin typeface="Avenir"/>
              </a:rPr>
              <a:t>12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门和未知细菌的蛋白质总数。</a:t>
            </a:r>
            <a:endParaRPr lang="en-US" altLang="zh-CN" b="0" dirty="0">
              <a:solidFill>
                <a:srgbClr val="333333"/>
              </a:solidFill>
              <a:latin typeface="Avenir"/>
            </a:endParaRPr>
          </a:p>
          <a:p>
            <a:pPr algn="just"/>
            <a:endParaRPr lang="zh-CN" altLang="en-US" b="0" dirty="0">
              <a:solidFill>
                <a:srgbClr val="333333"/>
              </a:solidFill>
              <a:latin typeface="Avenir"/>
            </a:endParaRPr>
          </a:p>
          <a:p>
            <a:pPr algn="just"/>
            <a:r>
              <a:rPr lang="zh-CN" altLang="en-US" b="0" dirty="0">
                <a:solidFill>
                  <a:srgbClr val="333333"/>
                </a:solidFill>
                <a:latin typeface="Avenir"/>
              </a:rPr>
              <a:t>中间，蛋白质组预测为</a:t>
            </a:r>
            <a:r>
              <a:rPr lang="en-US" altLang="zh-CN" b="0" dirty="0" err="1">
                <a:solidFill>
                  <a:srgbClr val="333333"/>
                </a:solidFill>
                <a:latin typeface="Avenir"/>
              </a:rPr>
              <a:t>CAZymes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的百分比。</a:t>
            </a:r>
            <a:endParaRPr lang="en-US" altLang="zh-CN" b="0" dirty="0">
              <a:solidFill>
                <a:srgbClr val="333333"/>
              </a:solidFill>
              <a:latin typeface="Avenir"/>
            </a:endParaRPr>
          </a:p>
          <a:p>
            <a:pPr algn="just"/>
            <a:endParaRPr lang="zh-CN" altLang="en-US" b="0" dirty="0">
              <a:solidFill>
                <a:srgbClr val="333333"/>
              </a:solidFill>
              <a:latin typeface="Avenir"/>
            </a:endParaRPr>
          </a:p>
          <a:p>
            <a:pPr algn="just"/>
            <a:r>
              <a:rPr lang="zh-CN" altLang="en-US" b="0" dirty="0">
                <a:solidFill>
                  <a:srgbClr val="333333"/>
                </a:solidFill>
                <a:latin typeface="Avenir"/>
              </a:rPr>
              <a:t>底部，八个</a:t>
            </a:r>
            <a:r>
              <a:rPr lang="en-US" altLang="zh-CN" b="0" dirty="0" err="1">
                <a:solidFill>
                  <a:srgbClr val="333333"/>
                </a:solidFill>
                <a:latin typeface="Avenir"/>
              </a:rPr>
              <a:t>CAZyme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类的分布占预测</a:t>
            </a:r>
            <a:r>
              <a:rPr lang="en-US" altLang="zh-CN" b="0" dirty="0" err="1">
                <a:solidFill>
                  <a:srgbClr val="333333"/>
                </a:solidFill>
                <a:latin typeface="Avenir"/>
              </a:rPr>
              <a:t>CAZymes</a:t>
            </a:r>
            <a:r>
              <a:rPr lang="zh-CN" altLang="en-US" b="0" dirty="0">
                <a:solidFill>
                  <a:srgbClr val="333333"/>
                </a:solidFill>
                <a:latin typeface="Avenir"/>
              </a:rPr>
              <a:t>总数的比例。</a:t>
            </a:r>
            <a:endParaRPr lang="zh-CN" altLang="en-US" b="0" i="0" dirty="0">
              <a:solidFill>
                <a:srgbClr val="33333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24258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24BF0-7F5E-40F3-895F-873CC410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CDF30-FD4E-4A17-9FA2-3E8A9E103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超大规模宏基因组参考基因组集仍能发表顶刊；</a:t>
            </a:r>
            <a:endParaRPr lang="en-US" altLang="zh-CN" dirty="0"/>
          </a:p>
          <a:p>
            <a:r>
              <a:rPr lang="zh-CN" altLang="en-US" dirty="0"/>
              <a:t>物种进化树构建，需结合已知名称菌才能确定名称；</a:t>
            </a:r>
            <a:endParaRPr lang="en-US" altLang="zh-CN" dirty="0"/>
          </a:p>
          <a:p>
            <a:r>
              <a:rPr lang="zh-CN" altLang="en-US" dirty="0"/>
              <a:t>与发表同行或公共数据库比对，鉴定新物种的比例；</a:t>
            </a:r>
            <a:endParaRPr lang="en-US" altLang="zh-CN" dirty="0"/>
          </a:p>
          <a:p>
            <a:r>
              <a:rPr lang="zh-CN" altLang="en-US" dirty="0"/>
              <a:t>结合三代测序，提高组装质量；</a:t>
            </a:r>
            <a:endParaRPr lang="en-US" altLang="zh-CN" dirty="0"/>
          </a:p>
          <a:p>
            <a:r>
              <a:rPr lang="zh-CN" altLang="en-US" dirty="0"/>
              <a:t>结果研究特点开展特定功能分析，瘤胃和碳水化合物分析更配，采用蛋白比对相似度突出新基因；</a:t>
            </a:r>
            <a:endParaRPr lang="en-US" altLang="zh-CN" dirty="0"/>
          </a:p>
          <a:p>
            <a:r>
              <a:rPr lang="zh-CN" altLang="en-US" dirty="0"/>
              <a:t>基因组按门分类讨论：基因数量、碳水化合物基因数量、以及各类组成比例概述发现。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36202A-F761-4655-8377-B783A776F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521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158E5-5CE0-4C7C-A582-CD6145ED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人类参考基因集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7CCC96F-5D55-44C5-8AFE-0C44AE3D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04" y="1700808"/>
            <a:ext cx="6120680" cy="22350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4D2B4B-BB0F-4DB1-8EAF-43D967D50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6E41B-E71B-4F5E-B388-5A3352080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444" y="4435474"/>
            <a:ext cx="6265796" cy="18891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8ADC1B-1028-4E3E-BBC5-640627683AFD}"/>
              </a:ext>
            </a:extLst>
          </p:cNvPr>
          <p:cNvSpPr/>
          <p:nvPr/>
        </p:nvSpPr>
        <p:spPr>
          <a:xfrm>
            <a:off x="179512" y="4438386"/>
            <a:ext cx="244827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人类肠道</a:t>
            </a:r>
            <a:r>
              <a:rPr lang="en-US" altLang="zh-CN" sz="2400" dirty="0"/>
              <a:t>2014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样本 </a:t>
            </a:r>
            <a:r>
              <a:rPr lang="en-US" altLang="zh-CN" sz="2400" dirty="0"/>
              <a:t>1000</a:t>
            </a:r>
            <a:r>
              <a:rPr lang="zh-CN" altLang="en-US" sz="2400" dirty="0"/>
              <a:t> 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基因 </a:t>
            </a:r>
            <a:r>
              <a:rPr lang="en-US" altLang="zh-CN" sz="2400" dirty="0"/>
              <a:t>10 M 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/>
              <a:t>Li, J.</a:t>
            </a:r>
            <a:r>
              <a:rPr lang="en-US" altLang="zh-CN" sz="1400" i="1" dirty="0"/>
              <a:t> et al.</a:t>
            </a:r>
            <a:r>
              <a:rPr lang="en-US" altLang="zh-CN" sz="1400" dirty="0"/>
              <a:t> </a:t>
            </a:r>
            <a:r>
              <a:rPr lang="en-US" altLang="zh-CN" sz="1400" i="1" dirty="0"/>
              <a:t>Nature Biotechnology</a:t>
            </a:r>
            <a:r>
              <a:rPr lang="en-US" altLang="zh-CN" sz="1400" dirty="0"/>
              <a:t> 32</a:t>
            </a:r>
            <a:r>
              <a:rPr lang="en-US" altLang="zh-CN" sz="1400" b="0" dirty="0"/>
              <a:t>, 834-841, doi:10.1038/nbt.2942 (2014).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08B1E1-9189-4945-85CB-F8A404CA397B}"/>
              </a:ext>
            </a:extLst>
          </p:cNvPr>
          <p:cNvSpPr/>
          <p:nvPr/>
        </p:nvSpPr>
        <p:spPr>
          <a:xfrm>
            <a:off x="6524064" y="1811258"/>
            <a:ext cx="244827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人类肠道</a:t>
            </a:r>
            <a:r>
              <a:rPr lang="en-US" altLang="zh-CN" sz="2400" dirty="0"/>
              <a:t>2010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样本 </a:t>
            </a:r>
            <a:r>
              <a:rPr lang="en-US" altLang="zh-CN" sz="2400" dirty="0"/>
              <a:t>124</a:t>
            </a:r>
            <a:r>
              <a:rPr lang="zh-CN" altLang="en-US" sz="2400" dirty="0"/>
              <a:t> 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基因 </a:t>
            </a:r>
            <a:r>
              <a:rPr lang="en-US" altLang="zh-CN" sz="2400" dirty="0"/>
              <a:t>3.3 M 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/>
              <a:t>Li, J.</a:t>
            </a:r>
            <a:r>
              <a:rPr lang="en-US" altLang="zh-CN" sz="1400" i="1" dirty="0"/>
              <a:t> et al.</a:t>
            </a:r>
            <a:r>
              <a:rPr lang="en-US" altLang="zh-CN" sz="1400" dirty="0"/>
              <a:t> </a:t>
            </a:r>
            <a:r>
              <a:rPr lang="en-US" altLang="zh-CN" sz="1400" i="1" dirty="0"/>
              <a:t>Nature Biotechnology</a:t>
            </a:r>
            <a:r>
              <a:rPr lang="en-US" altLang="zh-CN" sz="1400" dirty="0"/>
              <a:t> 32</a:t>
            </a:r>
            <a:r>
              <a:rPr lang="en-US" altLang="zh-CN" sz="1400" b="0" dirty="0"/>
              <a:t>, 834-841, doi:10.1038/nbt.2942 (2014).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1E00FA-D02E-4D6D-97AA-6E25E7BF4A04}"/>
              </a:ext>
            </a:extLst>
          </p:cNvPr>
          <p:cNvSpPr/>
          <p:nvPr/>
        </p:nvSpPr>
        <p:spPr>
          <a:xfrm>
            <a:off x="4751171" y="381633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777777"/>
                </a:solidFill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Cited by 6813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C4B7B1-F157-4DAC-A805-BDE179185B6A}"/>
              </a:ext>
            </a:extLst>
          </p:cNvPr>
          <p:cNvSpPr/>
          <p:nvPr/>
        </p:nvSpPr>
        <p:spPr>
          <a:xfrm>
            <a:off x="6012160" y="619262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777777"/>
                </a:solidFill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660099"/>
                </a:solidFill>
                <a:latin typeface="Arial" panose="020B0604020202020204" pitchFamily="34" charset="0"/>
                <a:hlinkClick r:id="rId6"/>
              </a:rPr>
              <a:t>Cited by 694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34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4B526-DF85-4440-8D59-03893690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参考基因组集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1BC79A6-F917-42E1-B304-5435AB27B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347686"/>
            <a:ext cx="5569614" cy="23290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0388C-FB85-4A50-B68C-A505828B0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8BE67-9B0F-4216-8895-EBA9C05A5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962444"/>
            <a:ext cx="5745370" cy="22859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6F44E6-8385-451A-BCED-C5C79E20151C}"/>
              </a:ext>
            </a:extLst>
          </p:cNvPr>
          <p:cNvSpPr/>
          <p:nvPr/>
        </p:nvSpPr>
        <p:spPr>
          <a:xfrm>
            <a:off x="539552" y="4151828"/>
            <a:ext cx="2551112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牛瘤胃 </a:t>
            </a:r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样本 </a:t>
            </a:r>
            <a:r>
              <a:rPr lang="en-US" altLang="zh-CN" sz="2400" dirty="0"/>
              <a:t>1000</a:t>
            </a:r>
            <a:r>
              <a:rPr lang="zh-CN" altLang="en-US" sz="2400" dirty="0"/>
              <a:t> 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基因组</a:t>
            </a:r>
            <a:r>
              <a:rPr lang="en-US" altLang="zh-CN" sz="2400" dirty="0"/>
              <a:t> 4941 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/>
              <a:t>Stewart, R. D.</a:t>
            </a:r>
            <a:r>
              <a:rPr lang="en-US" altLang="zh-CN" sz="1400" i="1" dirty="0"/>
              <a:t> et al.</a:t>
            </a:r>
            <a:r>
              <a:rPr lang="en-US" altLang="zh-CN" sz="1400" dirty="0"/>
              <a:t> </a:t>
            </a:r>
            <a:r>
              <a:rPr lang="en-US" altLang="zh-CN" sz="1400" i="1" dirty="0"/>
              <a:t>Nature Biotechnology</a:t>
            </a:r>
            <a:r>
              <a:rPr lang="en-US" altLang="zh-CN" sz="1400" dirty="0"/>
              <a:t> 37</a:t>
            </a:r>
            <a:r>
              <a:rPr lang="en-US" altLang="zh-CN" sz="1400" b="0" dirty="0"/>
              <a:t>, 953-961, doi:10.1038/s41587-019-0202-3 (2019).</a:t>
            </a:r>
            <a:endParaRPr lang="zh-CN" altLang="en-US" sz="1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b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F3F508-59BF-43EA-B885-7A7A5EB27689}"/>
              </a:ext>
            </a:extLst>
          </p:cNvPr>
          <p:cNvSpPr/>
          <p:nvPr/>
        </p:nvSpPr>
        <p:spPr>
          <a:xfrm>
            <a:off x="6084168" y="1363879"/>
            <a:ext cx="2808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人 </a:t>
            </a:r>
            <a:r>
              <a:rPr lang="en-US" altLang="zh-CN" sz="2400" dirty="0"/>
              <a:t>2019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样本 </a:t>
            </a:r>
            <a:r>
              <a:rPr lang="en-US" altLang="zh-CN" sz="2400" dirty="0"/>
              <a:t>9428</a:t>
            </a:r>
            <a:r>
              <a:rPr lang="zh-CN" altLang="en-US" sz="2400" dirty="0"/>
              <a:t> 个</a:t>
            </a:r>
            <a:endParaRPr lang="en-US" altLang="zh-CN" sz="2400" dirty="0"/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/>
              <a:t>基因组</a:t>
            </a:r>
            <a:r>
              <a:rPr lang="en-US" altLang="zh-CN" sz="2400" dirty="0"/>
              <a:t> 154,723 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err="1"/>
              <a:t>Pasolli</a:t>
            </a:r>
            <a:r>
              <a:rPr lang="en-US" altLang="zh-CN" sz="1400" dirty="0"/>
              <a:t>, E.</a:t>
            </a:r>
            <a:r>
              <a:rPr lang="en-US" altLang="zh-CN" sz="1400" i="1" dirty="0"/>
              <a:t> et al.</a:t>
            </a:r>
            <a:r>
              <a:rPr lang="en-US" altLang="zh-CN" sz="1400" dirty="0"/>
              <a:t> </a:t>
            </a:r>
            <a:r>
              <a:rPr lang="en-US" altLang="zh-CN" sz="1400" i="1" dirty="0"/>
              <a:t>Cell</a:t>
            </a:r>
            <a:r>
              <a:rPr lang="en-US" altLang="zh-CN" sz="1400" dirty="0"/>
              <a:t> 176</a:t>
            </a:r>
            <a:r>
              <a:rPr lang="en-US" altLang="zh-CN" sz="1400" b="0" dirty="0"/>
              <a:t>, 649-662.e620, </a:t>
            </a:r>
            <a:r>
              <a:rPr lang="en-US" altLang="zh-CN" sz="1400" b="0" dirty="0" err="1"/>
              <a:t>doi:https</a:t>
            </a:r>
            <a:r>
              <a:rPr lang="en-US" altLang="zh-CN" sz="1400" b="0" dirty="0"/>
              <a:t>://doi.org/10.1016/j.cell.2019.01.001 (2019).</a:t>
            </a:r>
          </a:p>
        </p:txBody>
      </p:sp>
    </p:spTree>
    <p:extLst>
      <p:ext uri="{BB962C8B-B14F-4D97-AF65-F5344CB8AC3E}">
        <p14:creationId xmlns:p14="http://schemas.microsoft.com/office/powerpoint/2010/main" val="264562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C5E38-C7FB-469A-92FE-A8D4ECB6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参考基因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集</a:t>
            </a:r>
            <a:r>
              <a:rPr lang="en-US" altLang="zh-CN" dirty="0"/>
              <a:t>10</a:t>
            </a:r>
            <a:r>
              <a:rPr lang="zh-CN" altLang="en-US" dirty="0"/>
              <a:t>年代表工作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8EA2C7E-10E9-49BB-8DC6-D765CEC94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863178"/>
              </p:ext>
            </p:extLst>
          </p:nvPr>
        </p:nvGraphicFramePr>
        <p:xfrm>
          <a:off x="185240" y="1556792"/>
          <a:ext cx="877351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4221447842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1763933592"/>
                    </a:ext>
                  </a:extLst>
                </a:gridCol>
                <a:gridCol w="2887980">
                  <a:extLst>
                    <a:ext uri="{9D8B030D-6E8A-4147-A177-3AD203B41FA5}">
                      <a16:colId xmlns:a16="http://schemas.microsoft.com/office/drawing/2014/main" val="2969167353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285134441"/>
                    </a:ext>
                  </a:extLst>
                </a:gridCol>
                <a:gridCol w="915755">
                  <a:extLst>
                    <a:ext uri="{9D8B030D-6E8A-4147-A177-3AD203B41FA5}">
                      <a16:colId xmlns:a16="http://schemas.microsoft.com/office/drawing/2014/main" val="2210579960"/>
                    </a:ext>
                  </a:extLst>
                </a:gridCol>
                <a:gridCol w="1379494">
                  <a:extLst>
                    <a:ext uri="{9D8B030D-6E8A-4147-A177-3AD203B41FA5}">
                      <a16:colId xmlns:a16="http://schemas.microsoft.com/office/drawing/2014/main" val="41855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物种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发表年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杂志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基因组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1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人类肠道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2010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C00000"/>
                          </a:solidFill>
                        </a:rPr>
                        <a:t>Nature</a:t>
                      </a:r>
                      <a:endParaRPr lang="zh-CN" altLang="en-US" b="1" i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124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58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>
                          <a:solidFill>
                            <a:schemeClr val="tx1"/>
                          </a:solidFill>
                        </a:rPr>
                        <a:t>Science</a:t>
                      </a:r>
                      <a:endParaRPr lang="zh-CN" alt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1(268G)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人类肠道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2014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rgbClr val="C00000"/>
                          </a:solidFill>
                        </a:rPr>
                        <a:t>Nature Biotechnology</a:t>
                      </a:r>
                      <a:endParaRPr lang="zh-CN" altLang="en-US" b="1" i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249+1018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9.9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7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小鼠肠道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chemeClr val="tx1"/>
                          </a:solidFill>
                        </a:rPr>
                        <a:t>Nature Biotechnology</a:t>
                      </a:r>
                      <a:endParaRPr lang="zh-CN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2.6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514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猪肠道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2016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chemeClr val="tx1"/>
                          </a:solidFill>
                        </a:rPr>
                        <a:t>Nature Microbiology</a:t>
                      </a:r>
                      <a:endParaRPr lang="zh-CN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287 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7.7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719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1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鸡肠道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Microbiome</a:t>
                      </a:r>
                      <a:endParaRPr lang="zh-CN" alt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9.0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0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食蟹猴肠道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 err="1">
                          <a:solidFill>
                            <a:schemeClr val="tx1"/>
                          </a:solidFill>
                        </a:rPr>
                        <a:t>GigaScience</a:t>
                      </a:r>
                      <a:endParaRPr lang="zh-CN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1.9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35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Nature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9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柑橘根际土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Nature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4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rgbClr val="C00000"/>
                          </a:solidFill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2019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1" dirty="0">
                          <a:solidFill>
                            <a:srgbClr val="C00000"/>
                          </a:solidFill>
                        </a:rPr>
                        <a:t>Cell</a:t>
                      </a:r>
                      <a:endParaRPr lang="zh-CN" altLang="en-US" b="0" i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9,428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154,723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35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牛瘤胃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1" dirty="0">
                          <a:solidFill>
                            <a:schemeClr val="tx1"/>
                          </a:solidFill>
                        </a:rPr>
                        <a:t>Nature Biotechnology</a:t>
                      </a:r>
                      <a:endParaRPr lang="zh-CN" alt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283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4,941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8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rgbClr val="C00000"/>
                          </a:solidFill>
                        </a:rPr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2019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1" dirty="0">
                          <a:solidFill>
                            <a:srgbClr val="C00000"/>
                          </a:solidFill>
                        </a:rPr>
                        <a:t>Cell Host &amp; Microbe</a:t>
                      </a:r>
                      <a:endParaRPr lang="zh-CN" altLang="en-US" b="0" i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3655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C00000"/>
                          </a:solidFill>
                        </a:rPr>
                        <a:t>46</a:t>
                      </a:r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9415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20C4ACD1-228B-4427-AEFD-249EEFC7A3EB}"/>
              </a:ext>
            </a:extLst>
          </p:cNvPr>
          <p:cNvSpPr/>
          <p:nvPr/>
        </p:nvSpPr>
        <p:spPr>
          <a:xfrm>
            <a:off x="3779912" y="6455732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华大基因</a:t>
            </a:r>
            <a:r>
              <a:rPr lang="en-US" altLang="zh-CN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r>
            <a:r>
              <a:rPr lang="zh-CN" altLang="en-US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年</a:t>
            </a:r>
            <a:r>
              <a:rPr lang="en-US" altLang="zh-CN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</a:t>
            </a:r>
            <a:r>
              <a:rPr lang="zh-CN" altLang="en-US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篇菌群总计</a:t>
            </a:r>
            <a:r>
              <a:rPr lang="en-US" altLang="zh-CN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780</a:t>
            </a:r>
            <a:r>
              <a:rPr lang="zh-CN" altLang="en-US" dirty="0">
                <a:latin typeface="-apple-system-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分</a:t>
            </a:r>
            <a:endParaRPr lang="zh-CN" altLang="en-US" i="0" dirty="0">
              <a:effectLst/>
              <a:latin typeface="-apple-system-font"/>
            </a:endParaRPr>
          </a:p>
        </p:txBody>
      </p:sp>
    </p:spTree>
    <p:extLst>
      <p:ext uri="{BB962C8B-B14F-4D97-AF65-F5344CB8AC3E}">
        <p14:creationId xmlns:p14="http://schemas.microsoft.com/office/powerpoint/2010/main" val="331008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0CC47-EB26-43B7-B8A5-37AD5FF1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总结为</a:t>
            </a:r>
            <a:r>
              <a:rPr lang="en-US" altLang="zh-CN" dirty="0"/>
              <a:t>4</a:t>
            </a:r>
            <a:r>
              <a:rPr lang="zh-CN" altLang="en-US" dirty="0"/>
              <a:t>个时代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D5E5F-0750-426B-99A2-874F6E85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1.0 —— </a:t>
            </a:r>
            <a:r>
              <a:rPr lang="zh-CN" altLang="en-US" dirty="0"/>
              <a:t>物种微生物组首个宏基因组参考基因集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2.0 —— </a:t>
            </a:r>
            <a:r>
              <a:rPr lang="zh-CN" altLang="en-US" dirty="0"/>
              <a:t>物种微生物组超大规模参考基因集</a:t>
            </a:r>
            <a:r>
              <a:rPr lang="en-US" altLang="zh-CN" dirty="0"/>
              <a:t>+</a:t>
            </a:r>
            <a:r>
              <a:rPr lang="zh-CN" altLang="en-US" dirty="0"/>
              <a:t>整合基因组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3.0 —— </a:t>
            </a:r>
            <a:r>
              <a:rPr lang="zh-CN" altLang="en-US" dirty="0"/>
              <a:t>物种微生物组大规模参考基因组集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4.0 —— </a:t>
            </a:r>
            <a:r>
              <a:rPr lang="zh-CN" altLang="en-US" dirty="0"/>
              <a:t>宏基因组综合分析和规律挖掘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C1F29-AC90-4C5F-8780-6724F2639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123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71DE-8615-435A-A8CC-B7E504AF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5F382B-612C-4993-B3F5-9AE261EC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3143" y="-31626"/>
            <a:ext cx="9505233" cy="68896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835143-5EA8-4D41-ADE0-1F7CBF74D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8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F1815B-6D6E-46B3-BEDB-9ADAABC594CC}"/>
              </a:ext>
            </a:extLst>
          </p:cNvPr>
          <p:cNvSpPr/>
          <p:nvPr/>
        </p:nvSpPr>
        <p:spPr>
          <a:xfrm>
            <a:off x="539552" y="764704"/>
            <a:ext cx="6408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2010</a:t>
            </a:r>
            <a:r>
              <a:rPr lang="zh-CN" altLang="en-US" sz="2400" dirty="0">
                <a:solidFill>
                  <a:srgbClr val="C00000"/>
                </a:solidFill>
              </a:rPr>
              <a:t>年</a:t>
            </a:r>
            <a:r>
              <a:rPr lang="en-US" altLang="zh-CN" sz="2400" dirty="0">
                <a:solidFill>
                  <a:srgbClr val="C00000"/>
                </a:solidFill>
              </a:rPr>
              <a:t>Nature</a:t>
            </a:r>
            <a:r>
              <a:rPr lang="zh-CN" altLang="en-US" sz="2400" dirty="0">
                <a:solidFill>
                  <a:srgbClr val="C00000"/>
                </a:solidFill>
              </a:rPr>
              <a:t>人类肠道首个参考基因集</a:t>
            </a:r>
            <a:r>
              <a:rPr lang="en-US" altLang="zh-CN" sz="2400" dirty="0">
                <a:solidFill>
                  <a:srgbClr val="C00000"/>
                </a:solidFill>
              </a:rPr>
              <a:t>(1.0)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DFA005-2D97-498A-9A45-82EA4F7F8BEA}"/>
              </a:ext>
            </a:extLst>
          </p:cNvPr>
          <p:cNvSpPr/>
          <p:nvPr/>
        </p:nvSpPr>
        <p:spPr bwMode="gray">
          <a:xfrm>
            <a:off x="539552" y="2780928"/>
            <a:ext cx="201622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123892-F310-4687-B0B3-957F33C2644A}"/>
              </a:ext>
            </a:extLst>
          </p:cNvPr>
          <p:cNvSpPr/>
          <p:nvPr/>
        </p:nvSpPr>
        <p:spPr bwMode="gray">
          <a:xfrm>
            <a:off x="2037124" y="4515506"/>
            <a:ext cx="1022708" cy="2816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5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55250-79F2-45E3-8CA8-BDF7547A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作者简介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26782-E0A7-4D57-973D-36AE3A685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4BC812-5E7F-4360-BAB5-E6FCA953FC64}" type="slidenum">
              <a:rPr lang="zh-CN" altLang="en-US" smtClean="0"/>
              <a:pPr/>
              <a:t>9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ACB6A8-41D3-405B-85B9-53158D940D40}"/>
              </a:ext>
            </a:extLst>
          </p:cNvPr>
          <p:cNvSpPr txBox="1"/>
          <p:nvPr/>
        </p:nvSpPr>
        <p:spPr>
          <a:xfrm>
            <a:off x="878625" y="4677821"/>
            <a:ext cx="200977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覃俊杰 谱元科技</a:t>
            </a:r>
            <a:endParaRPr lang="en-US" altLang="zh-CN" dirty="0"/>
          </a:p>
          <a:p>
            <a:pPr algn="ctr"/>
            <a:r>
              <a:rPr lang="en-US" altLang="zh-CN" dirty="0">
                <a:hlinkClick r:id="rId3"/>
              </a:rPr>
              <a:t>microbiota.cn</a:t>
            </a:r>
            <a:endParaRPr lang="en-US" altLang="zh-CN" dirty="0"/>
          </a:p>
          <a:p>
            <a:pPr algn="ctr"/>
            <a:r>
              <a:rPr lang="en-US" altLang="zh-CN" dirty="0"/>
              <a:t>14</a:t>
            </a:r>
            <a:r>
              <a:rPr lang="zh-CN" altLang="en-US" dirty="0"/>
              <a:t>年成立</a:t>
            </a:r>
            <a:endParaRPr lang="en-US" altLang="zh-CN" dirty="0"/>
          </a:p>
          <a:p>
            <a:pPr algn="ctr"/>
            <a:r>
              <a:rPr lang="zh-CN" altLang="en-US" dirty="0"/>
              <a:t>微生物检测</a:t>
            </a:r>
            <a:endParaRPr lang="en-US" altLang="zh-CN" dirty="0"/>
          </a:p>
          <a:p>
            <a:pPr algn="ctr"/>
            <a:r>
              <a:rPr lang="en-US" altLang="zh-CN" dirty="0"/>
              <a:t>16</a:t>
            </a:r>
            <a:r>
              <a:rPr lang="zh-CN" altLang="en-US" dirty="0"/>
              <a:t>年</a:t>
            </a:r>
            <a:r>
              <a:rPr lang="en-US" altLang="zh-CN" dirty="0"/>
              <a:t>A</a:t>
            </a:r>
            <a:r>
              <a:rPr lang="zh-CN" altLang="en-US" dirty="0"/>
              <a:t>轮估值</a:t>
            </a:r>
            <a:r>
              <a:rPr lang="en-US" altLang="zh-CN" dirty="0"/>
              <a:t>2</a:t>
            </a:r>
            <a:r>
              <a:rPr lang="zh-CN" altLang="en-US" dirty="0"/>
              <a:t>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B01219-70D1-46C9-9259-E45CDB178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2148966" cy="3014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76CC6A-9BA0-49EE-84FD-67F4FAE48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1484784"/>
            <a:ext cx="2009775" cy="30146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186BD8-E19A-4C6E-8828-3D638DBE08BE}"/>
              </a:ext>
            </a:extLst>
          </p:cNvPr>
          <p:cNvSpPr txBox="1"/>
          <p:nvPr/>
        </p:nvSpPr>
        <p:spPr>
          <a:xfrm>
            <a:off x="3286537" y="4677821"/>
            <a:ext cx="257092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李瑞强 诺禾致源</a:t>
            </a:r>
            <a:endParaRPr lang="en-US" altLang="zh-CN" dirty="0"/>
          </a:p>
          <a:p>
            <a:pPr algn="ctr"/>
            <a:r>
              <a:rPr lang="en-US" altLang="zh-CN" dirty="0">
                <a:hlinkClick r:id="rId6"/>
              </a:rPr>
              <a:t>www.novogene.com</a:t>
            </a:r>
            <a:endParaRPr lang="en-US" altLang="zh-CN" dirty="0"/>
          </a:p>
          <a:p>
            <a:pPr algn="ctr"/>
            <a:r>
              <a:rPr lang="en-US" altLang="zh-CN" dirty="0"/>
              <a:t>11</a:t>
            </a:r>
            <a:r>
              <a:rPr lang="zh-CN" altLang="en-US" dirty="0"/>
              <a:t>年成立</a:t>
            </a:r>
            <a:endParaRPr lang="en-US" altLang="zh-CN" dirty="0"/>
          </a:p>
          <a:p>
            <a:pPr algn="ctr"/>
            <a:r>
              <a:rPr lang="zh-CN" altLang="en-US" dirty="0"/>
              <a:t>科技服务</a:t>
            </a:r>
            <a:endParaRPr lang="en-US" altLang="zh-CN" dirty="0"/>
          </a:p>
          <a:p>
            <a:pPr algn="ctr"/>
            <a:r>
              <a:rPr lang="en-US" altLang="zh-CN" dirty="0"/>
              <a:t>16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亿</a:t>
            </a:r>
            <a:r>
              <a:rPr lang="en-US" altLang="zh-CN" dirty="0"/>
              <a:t>B</a:t>
            </a:r>
            <a:r>
              <a:rPr lang="zh-CN" altLang="en-US" dirty="0"/>
              <a:t>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C106DE-EED8-4EF2-8DB2-8B60D71E3A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8"/>
          <a:stretch/>
        </p:blipFill>
        <p:spPr>
          <a:xfrm>
            <a:off x="6311219" y="1459194"/>
            <a:ext cx="2393691" cy="30146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7587C2-1B69-4C48-948D-7C63B43E73DC}"/>
              </a:ext>
            </a:extLst>
          </p:cNvPr>
          <p:cNvSpPr txBox="1"/>
          <p:nvPr/>
        </p:nvSpPr>
        <p:spPr>
          <a:xfrm>
            <a:off x="6168418" y="4677821"/>
            <a:ext cx="257092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王俊 碳云智能</a:t>
            </a:r>
            <a:endParaRPr lang="en-US" altLang="zh-CN" dirty="0"/>
          </a:p>
          <a:p>
            <a:pPr algn="ctr"/>
            <a:r>
              <a:rPr lang="en-US" altLang="zh-CN" dirty="0">
                <a:hlinkClick r:id="rId8"/>
              </a:rPr>
              <a:t>www.icarbonx.com</a:t>
            </a:r>
            <a:endParaRPr lang="en-US" altLang="zh-CN" dirty="0"/>
          </a:p>
          <a:p>
            <a:pPr algn="ctr"/>
            <a:r>
              <a:rPr lang="en-US" altLang="zh-CN" dirty="0"/>
              <a:t>15</a:t>
            </a:r>
            <a:r>
              <a:rPr lang="zh-CN" altLang="en-US" dirty="0"/>
              <a:t>年成立</a:t>
            </a:r>
            <a:endParaRPr lang="en-US" altLang="zh-CN" dirty="0"/>
          </a:p>
          <a:p>
            <a:pPr algn="ctr"/>
            <a:r>
              <a:rPr lang="zh-CN" altLang="en-US" dirty="0"/>
              <a:t>智能穿戴</a:t>
            </a:r>
            <a:endParaRPr lang="en-US" altLang="zh-CN" dirty="0"/>
          </a:p>
          <a:p>
            <a:pPr algn="ctr"/>
            <a:r>
              <a:rPr lang="en-US" altLang="zh-CN" dirty="0"/>
              <a:t>16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亿</a:t>
            </a:r>
            <a:r>
              <a:rPr lang="en-US" altLang="zh-CN" dirty="0"/>
              <a:t>A</a:t>
            </a:r>
            <a:r>
              <a:rPr lang="zh-CN" altLang="en-US" dirty="0"/>
              <a:t>轮估</a:t>
            </a:r>
            <a:r>
              <a:rPr lang="en-US" altLang="zh-CN" dirty="0"/>
              <a:t>10</a:t>
            </a:r>
            <a:r>
              <a:rPr lang="zh-CN" altLang="en-US" dirty="0"/>
              <a:t>亿</a:t>
            </a:r>
            <a:r>
              <a:rPr lang="en-US" altLang="zh-CN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494866700"/>
      </p:ext>
    </p:extLst>
  </p:cSld>
  <p:clrMapOvr>
    <a:masterClrMapping/>
  </p:clrMapOvr>
</p:sld>
</file>

<file path=ppt/theme/theme1.xml><?xml version="1.0" encoding="utf-8"?>
<a:theme xmlns:a="http://schemas.openxmlformats.org/drawingml/2006/main" name="213TGp_natural_light_v2">
  <a:themeElements>
    <a:clrScheme name="213TGp_natural_light_v2 2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km3mt4g2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19050">
          <a:solidFill>
            <a:srgbClr val="FF0000"/>
          </a:solidFill>
        </a:ln>
        <a:effectLst/>
      </a:spPr>
      <a:bodyPr wrap="none" rtlCol="0" anchor="ctr"/>
      <a:lstStyle>
        <a:defPPr algn="ctr">
          <a:defRPr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13TGp_natural_light_v2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3TGp_natural_light_v2 2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3TGp_natural_light_v2 3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98C13D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CADDAF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213TGp_natural_light_v2</Template>
  <TotalTime>17668</TotalTime>
  <Words>3617</Words>
  <Application>Microsoft Office PowerPoint</Application>
  <PresentationFormat>全屏显示(4:3)</PresentationFormat>
  <Paragraphs>320</Paragraphs>
  <Slides>37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-apple-system-font</vt:lpstr>
      <vt:lpstr>Avenir</vt:lpstr>
      <vt:lpstr>华文新魏</vt:lpstr>
      <vt:lpstr>Arial</vt:lpstr>
      <vt:lpstr>Calibri</vt:lpstr>
      <vt:lpstr>Segoe UI</vt:lpstr>
      <vt:lpstr>Wingdings</vt:lpstr>
      <vt:lpstr>213TGp_natural_light_v2</vt:lpstr>
      <vt:lpstr>宏基因组参考 基因(组)集</vt:lpstr>
      <vt:lpstr>宏基因组参考基因(组)集</vt:lpstr>
      <vt:lpstr>参考基因(组)集有什么用？</vt:lpstr>
      <vt:lpstr>人类参考基因集</vt:lpstr>
      <vt:lpstr>参考基因组集</vt:lpstr>
      <vt:lpstr>参考基因(组)集10年代表工作</vt:lpstr>
      <vt:lpstr>总结为4个时代</vt:lpstr>
      <vt:lpstr>PowerPoint 演示文稿</vt:lpstr>
      <vt:lpstr>作者简介</vt:lpstr>
      <vt:lpstr>人类微生物组3.3M参考基因组</vt:lpstr>
      <vt:lpstr>物种和功能组成</vt:lpstr>
      <vt:lpstr>PowerPoint 演示文稿</vt:lpstr>
      <vt:lpstr>基因集构建方法</vt:lpstr>
      <vt:lpstr>基因集质量的提高</vt:lpstr>
      <vt:lpstr>PowerPoint 演示文稿</vt:lpstr>
      <vt:lpstr>基因组集构建方法</vt:lpstr>
      <vt:lpstr>基因组集结果描述</vt:lpstr>
      <vt:lpstr>PowerPoint 演示文稿</vt:lpstr>
      <vt:lpstr>元分析方法</vt:lpstr>
      <vt:lpstr>应用</vt:lpstr>
      <vt:lpstr>总结</vt:lpstr>
      <vt:lpstr>总结：如何构建参考基因(组)集</vt:lpstr>
      <vt:lpstr>核心结果示例</vt:lpstr>
      <vt:lpstr>PowerPoint 演示文稿</vt:lpstr>
      <vt:lpstr>示例：牛瘤胃取样</vt:lpstr>
      <vt:lpstr>取样和测序</vt:lpstr>
      <vt:lpstr>参考基因组集NBT-2019</vt:lpstr>
      <vt:lpstr>基因组蓝图(分箱)下游分析</vt:lpstr>
      <vt:lpstr>流程代码</vt:lpstr>
      <vt:lpstr>1. 样本来源地图</vt:lpstr>
      <vt:lpstr>用于瘤胃微生物组生物学和酶发现的4,941个瘤胃宏基因组组装基因组的汇编</vt:lpstr>
      <vt:lpstr>图1. 来自牛瘤胃4,941个末培养和Hungate系列基因组的进化树</vt:lpstr>
      <vt:lpstr>图2. 末培养基因组与Hungate和发表数据比较</vt:lpstr>
      <vt:lpstr>图3. Illumina和nonopare宏基因组装统计数据比较</vt:lpstr>
      <vt:lpstr>图4. 预测碳水化合物代谢蛋白与CAZy数据库的相似度</vt:lpstr>
      <vt:lpstr>图5. 蛋白质的分类学和功能分布</vt:lpstr>
      <vt:lpstr>总结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Liu Yong-Xin</cp:lastModifiedBy>
  <cp:revision>409</cp:revision>
  <dcterms:created xsi:type="dcterms:W3CDTF">2009-12-16T01:57:19Z</dcterms:created>
  <dcterms:modified xsi:type="dcterms:W3CDTF">2019-08-22T16:05:03Z</dcterms:modified>
</cp:coreProperties>
</file>